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3"/>
  </p:notesMasterIdLst>
  <p:sldIdLst>
    <p:sldId id="493" r:id="rId2"/>
    <p:sldId id="533" r:id="rId3"/>
    <p:sldId id="534" r:id="rId4"/>
    <p:sldId id="506" r:id="rId5"/>
    <p:sldId id="507" r:id="rId6"/>
    <p:sldId id="508" r:id="rId7"/>
    <p:sldId id="509" r:id="rId8"/>
    <p:sldId id="510" r:id="rId9"/>
    <p:sldId id="517" r:id="rId10"/>
    <p:sldId id="582" r:id="rId11"/>
    <p:sldId id="583" r:id="rId12"/>
    <p:sldId id="492" r:id="rId13"/>
    <p:sldId id="456" r:id="rId14"/>
    <p:sldId id="457" r:id="rId15"/>
    <p:sldId id="570" r:id="rId16"/>
    <p:sldId id="584" r:id="rId17"/>
    <p:sldId id="585" r:id="rId18"/>
    <p:sldId id="586" r:id="rId19"/>
    <p:sldId id="587" r:id="rId20"/>
    <p:sldId id="436" r:id="rId21"/>
    <p:sldId id="491" r:id="rId22"/>
    <p:sldId id="441" r:id="rId23"/>
    <p:sldId id="439" r:id="rId24"/>
    <p:sldId id="598" r:id="rId25"/>
    <p:sldId id="599" r:id="rId26"/>
    <p:sldId id="580" r:id="rId27"/>
    <p:sldId id="581" r:id="rId28"/>
    <p:sldId id="592" r:id="rId29"/>
    <p:sldId id="414" r:id="rId30"/>
    <p:sldId id="538" r:id="rId31"/>
    <p:sldId id="539" r:id="rId32"/>
    <p:sldId id="591" r:id="rId33"/>
    <p:sldId id="540" r:id="rId34"/>
    <p:sldId id="593" r:id="rId35"/>
    <p:sldId id="594" r:id="rId36"/>
    <p:sldId id="600" r:id="rId37"/>
    <p:sldId id="595" r:id="rId38"/>
    <p:sldId id="596" r:id="rId39"/>
    <p:sldId id="597" r:id="rId40"/>
    <p:sldId id="601" r:id="rId41"/>
    <p:sldId id="602"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99109"/>
    <a:srgbClr val="2B9AFF"/>
    <a:srgbClr val="13FF12"/>
    <a:srgbClr val="FF740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88" autoAdjust="0"/>
    <p:restoredTop sz="85976" autoAdjust="0"/>
  </p:normalViewPr>
  <p:slideViewPr>
    <p:cSldViewPr snapToGrid="0" snapToObjects="1">
      <p:cViewPr varScale="1">
        <p:scale>
          <a:sx n="112" d="100"/>
          <a:sy n="112" d="100"/>
        </p:scale>
        <p:origin x="576" y="96"/>
      </p:cViewPr>
      <p:guideLst>
        <p:guide orient="horz" pos="2160"/>
        <p:guide pos="2880"/>
      </p:guideLst>
    </p:cSldViewPr>
  </p:slideViewPr>
  <p:notesTextViewPr>
    <p:cViewPr>
      <p:scale>
        <a:sx n="100" d="100"/>
        <a:sy n="100" d="100"/>
      </p:scale>
      <p:origin x="0" y="0"/>
    </p:cViewPr>
  </p:notesTextViewPr>
  <p:sorterViewPr>
    <p:cViewPr>
      <p:scale>
        <a:sx n="200" d="100"/>
        <a:sy n="200" d="100"/>
      </p:scale>
      <p:origin x="0" y="0"/>
    </p:cViewPr>
  </p:sorterViewPr>
  <p:notesViewPr>
    <p:cSldViewPr snapToGrid="0" snapToObjects="1">
      <p:cViewPr varScale="1">
        <p:scale>
          <a:sx n="101" d="100"/>
          <a:sy n="101" d="100"/>
        </p:scale>
        <p:origin x="-357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5/10/relationships/revisionInfo" Target="revisionInfo.xml"/></Relationships>
</file>

<file path=ppt/charts/_rels/chart1.xml.rels><?xml version="1.0" encoding="UTF-8" standalone="yes"?>
<Relationships xmlns="http://schemas.openxmlformats.org/package/2006/relationships"><Relationship Id="rId1" Type="http://schemas.openxmlformats.org/officeDocument/2006/relationships/oleObject" Target="file:///C:\Users\yyc\Desktop\CalTab.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yyc\Desktop\CalTab.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horz"/>
          <a:lstStyle/>
          <a:p>
            <a:pPr>
              <a:defRPr/>
            </a:pPr>
            <a:r>
              <a:rPr lang="en-US"/>
              <a:t>Ef: 2,5-diiodothiophene</a:t>
            </a:r>
          </a:p>
        </c:rich>
      </c:tx>
      <c:overlay val="0"/>
      <c:spPr>
        <a:noFill/>
        <a:ln>
          <a:noFill/>
        </a:ln>
        <a:effectLst/>
      </c:spPr>
    </c:title>
    <c:autoTitleDeleted val="0"/>
    <c:plotArea>
      <c:layout/>
      <c:scatterChart>
        <c:scatterStyle val="lineMarker"/>
        <c:varyColors val="0"/>
        <c:ser>
          <c:idx val="0"/>
          <c:order val="0"/>
          <c:tx>
            <c:strRef>
              <c:f>[CalTab.xlsx]Sheet1!$D$3</c:f>
              <c:strCache>
                <c:ptCount val="1"/>
                <c:pt idx="0">
                  <c:v>BK2-TB4</c:v>
                </c:pt>
              </c:strCache>
            </c:strRef>
          </c:tx>
          <c:spPr>
            <a:ln w="19050" cap="rnd">
              <a:noFill/>
              <a:round/>
            </a:ln>
            <a:effectLst/>
          </c:spPr>
          <c:marker>
            <c:symbol val="circle"/>
            <c:size val="5"/>
            <c:spPr>
              <a:solidFill>
                <a:schemeClr val="accent1"/>
              </a:solidFill>
              <a:ln w="9525">
                <a:solidFill>
                  <a:schemeClr val="accent1"/>
                </a:solidFill>
              </a:ln>
              <a:effectLst/>
            </c:spPr>
          </c:marker>
          <c:xVal>
            <c:numRef>
              <c:f>[CalTab.xlsx]Sheet1!$C$4:$C$67</c:f>
              <c:numCache>
                <c:formatCode>General</c:formatCode>
                <c:ptCount val="64"/>
                <c:pt idx="0">
                  <c:v>32</c:v>
                </c:pt>
                <c:pt idx="1">
                  <c:v>33</c:v>
                </c:pt>
                <c:pt idx="2">
                  <c:v>34</c:v>
                </c:pt>
                <c:pt idx="3">
                  <c:v>35</c:v>
                </c:pt>
                <c:pt idx="4">
                  <c:v>36</c:v>
                </c:pt>
                <c:pt idx="5">
                  <c:v>37</c:v>
                </c:pt>
                <c:pt idx="6">
                  <c:v>38</c:v>
                </c:pt>
                <c:pt idx="7">
                  <c:v>39</c:v>
                </c:pt>
                <c:pt idx="8">
                  <c:v>40</c:v>
                </c:pt>
                <c:pt idx="9">
                  <c:v>41</c:v>
                </c:pt>
                <c:pt idx="10">
                  <c:v>42</c:v>
                </c:pt>
                <c:pt idx="11">
                  <c:v>43</c:v>
                </c:pt>
                <c:pt idx="12">
                  <c:v>44</c:v>
                </c:pt>
                <c:pt idx="13">
                  <c:v>45</c:v>
                </c:pt>
                <c:pt idx="14">
                  <c:v>46</c:v>
                </c:pt>
                <c:pt idx="15">
                  <c:v>47</c:v>
                </c:pt>
                <c:pt idx="16">
                  <c:v>48</c:v>
                </c:pt>
                <c:pt idx="17">
                  <c:v>49</c:v>
                </c:pt>
                <c:pt idx="18">
                  <c:v>50</c:v>
                </c:pt>
                <c:pt idx="19">
                  <c:v>51</c:v>
                </c:pt>
                <c:pt idx="20">
                  <c:v>52</c:v>
                </c:pt>
                <c:pt idx="21">
                  <c:v>53</c:v>
                </c:pt>
                <c:pt idx="22">
                  <c:v>54</c:v>
                </c:pt>
                <c:pt idx="23">
                  <c:v>55</c:v>
                </c:pt>
                <c:pt idx="24">
                  <c:v>56</c:v>
                </c:pt>
                <c:pt idx="25">
                  <c:v>57</c:v>
                </c:pt>
                <c:pt idx="26">
                  <c:v>58</c:v>
                </c:pt>
                <c:pt idx="27">
                  <c:v>59</c:v>
                </c:pt>
                <c:pt idx="28">
                  <c:v>60</c:v>
                </c:pt>
                <c:pt idx="29">
                  <c:v>61</c:v>
                </c:pt>
                <c:pt idx="30">
                  <c:v>62</c:v>
                </c:pt>
                <c:pt idx="31">
                  <c:v>63</c:v>
                </c:pt>
                <c:pt idx="32">
                  <c:v>64</c:v>
                </c:pt>
                <c:pt idx="33">
                  <c:v>65</c:v>
                </c:pt>
                <c:pt idx="34">
                  <c:v>66</c:v>
                </c:pt>
                <c:pt idx="35">
                  <c:v>67</c:v>
                </c:pt>
                <c:pt idx="36">
                  <c:v>68</c:v>
                </c:pt>
                <c:pt idx="37">
                  <c:v>69</c:v>
                </c:pt>
                <c:pt idx="38">
                  <c:v>70</c:v>
                </c:pt>
                <c:pt idx="39">
                  <c:v>71</c:v>
                </c:pt>
                <c:pt idx="40">
                  <c:v>72</c:v>
                </c:pt>
                <c:pt idx="41">
                  <c:v>73</c:v>
                </c:pt>
                <c:pt idx="42">
                  <c:v>74</c:v>
                </c:pt>
                <c:pt idx="43">
                  <c:v>75</c:v>
                </c:pt>
                <c:pt idx="44">
                  <c:v>76</c:v>
                </c:pt>
                <c:pt idx="45">
                  <c:v>77</c:v>
                </c:pt>
                <c:pt idx="46">
                  <c:v>78</c:v>
                </c:pt>
                <c:pt idx="47">
                  <c:v>79</c:v>
                </c:pt>
                <c:pt idx="48">
                  <c:v>80</c:v>
                </c:pt>
                <c:pt idx="49">
                  <c:v>81</c:v>
                </c:pt>
                <c:pt idx="50">
                  <c:v>82</c:v>
                </c:pt>
                <c:pt idx="51">
                  <c:v>83</c:v>
                </c:pt>
                <c:pt idx="52">
                  <c:v>84</c:v>
                </c:pt>
                <c:pt idx="53">
                  <c:v>85</c:v>
                </c:pt>
                <c:pt idx="54">
                  <c:v>86</c:v>
                </c:pt>
                <c:pt idx="55">
                  <c:v>87</c:v>
                </c:pt>
                <c:pt idx="56">
                  <c:v>88</c:v>
                </c:pt>
                <c:pt idx="57">
                  <c:v>89</c:v>
                </c:pt>
                <c:pt idx="58">
                  <c:v>90</c:v>
                </c:pt>
                <c:pt idx="59">
                  <c:v>91</c:v>
                </c:pt>
                <c:pt idx="60">
                  <c:v>92</c:v>
                </c:pt>
                <c:pt idx="61">
                  <c:v>93</c:v>
                </c:pt>
                <c:pt idx="62">
                  <c:v>94</c:v>
                </c:pt>
                <c:pt idx="63">
                  <c:v>95</c:v>
                </c:pt>
              </c:numCache>
            </c:numRef>
          </c:xVal>
          <c:yVal>
            <c:numRef>
              <c:f>[CalTab.xlsx]Sheet1!$D$4:$D$67</c:f>
              <c:numCache>
                <c:formatCode>General</c:formatCode>
                <c:ptCount val="64"/>
                <c:pt idx="0">
                  <c:v>3.8002943519699999</c:v>
                </c:pt>
                <c:pt idx="1">
                  <c:v>3.7941422041399999</c:v>
                </c:pt>
                <c:pt idx="2">
                  <c:v>3.7859193279499999</c:v>
                </c:pt>
                <c:pt idx="3">
                  <c:v>3.77825190633</c:v>
                </c:pt>
                <c:pt idx="4">
                  <c:v>3.7724658236400002</c:v>
                </c:pt>
                <c:pt idx="5">
                  <c:v>3.76367079101</c:v>
                </c:pt>
                <c:pt idx="6">
                  <c:v>3.7559802698899998</c:v>
                </c:pt>
                <c:pt idx="7">
                  <c:v>3.7492760557799998</c:v>
                </c:pt>
                <c:pt idx="8">
                  <c:v>3.7408295972399999</c:v>
                </c:pt>
                <c:pt idx="9">
                  <c:v>3.73248681864</c:v>
                </c:pt>
                <c:pt idx="10">
                  <c:v>3.72542669643</c:v>
                </c:pt>
                <c:pt idx="11">
                  <c:v>3.7168546119700001</c:v>
                </c:pt>
                <c:pt idx="12">
                  <c:v>3.7093604736899999</c:v>
                </c:pt>
                <c:pt idx="13">
                  <c:v>3.7008483459599999</c:v>
                </c:pt>
                <c:pt idx="14">
                  <c:v>3.69175178911</c:v>
                </c:pt>
                <c:pt idx="15">
                  <c:v>3.6839227707500002</c:v>
                </c:pt>
                <c:pt idx="16">
                  <c:v>3.6746518851399999</c:v>
                </c:pt>
                <c:pt idx="17">
                  <c:v>3.6658999474999998</c:v>
                </c:pt>
                <c:pt idx="18">
                  <c:v>3.65475086987</c:v>
                </c:pt>
                <c:pt idx="19">
                  <c:v>3.64698920937</c:v>
                </c:pt>
                <c:pt idx="20">
                  <c:v>3.6371994224400002</c:v>
                </c:pt>
                <c:pt idx="21">
                  <c:v>3.6283512637099999</c:v>
                </c:pt>
                <c:pt idx="22">
                  <c:v>3.6181949792700001</c:v>
                </c:pt>
                <c:pt idx="23">
                  <c:v>3.60733238153</c:v>
                </c:pt>
                <c:pt idx="24">
                  <c:v>3.5984094780699998</c:v>
                </c:pt>
                <c:pt idx="25">
                  <c:v>3.58787276826</c:v>
                </c:pt>
                <c:pt idx="26">
                  <c:v>3.5784355459200001</c:v>
                </c:pt>
                <c:pt idx="27">
                  <c:v>3.56916767962</c:v>
                </c:pt>
                <c:pt idx="28">
                  <c:v>3.5587064933599999</c:v>
                </c:pt>
                <c:pt idx="29">
                  <c:v>3.54889361606</c:v>
                </c:pt>
                <c:pt idx="30">
                  <c:v>3.53929582603</c:v>
                </c:pt>
                <c:pt idx="31">
                  <c:v>3.5284566554199999</c:v>
                </c:pt>
                <c:pt idx="32">
                  <c:v>3.5196853634599998</c:v>
                </c:pt>
                <c:pt idx="33">
                  <c:v>3.5101783000300002</c:v>
                </c:pt>
                <c:pt idx="34">
                  <c:v>3.5002350998999998</c:v>
                </c:pt>
                <c:pt idx="35">
                  <c:v>3.49085570007</c:v>
                </c:pt>
                <c:pt idx="36">
                  <c:v>3.4819130861500001</c:v>
                </c:pt>
                <c:pt idx="37">
                  <c:v>3.4714371661099999</c:v>
                </c:pt>
                <c:pt idx="38">
                  <c:v>3.4616369325199998</c:v>
                </c:pt>
                <c:pt idx="39">
                  <c:v>3.45245344279</c:v>
                </c:pt>
                <c:pt idx="40">
                  <c:v>3.44248994273</c:v>
                </c:pt>
                <c:pt idx="41">
                  <c:v>3.4333888108499999</c:v>
                </c:pt>
                <c:pt idx="42">
                  <c:v>3.4239794509500001</c:v>
                </c:pt>
                <c:pt idx="43">
                  <c:v>3.41397388114</c:v>
                </c:pt>
                <c:pt idx="44">
                  <c:v>3.4037604258799998</c:v>
                </c:pt>
                <c:pt idx="45">
                  <c:v>3.39474176966</c:v>
                </c:pt>
                <c:pt idx="46">
                  <c:v>3.38537602794</c:v>
                </c:pt>
                <c:pt idx="47">
                  <c:v>3.3759171193199999</c:v>
                </c:pt>
                <c:pt idx="48">
                  <c:v>3.3657226637700002</c:v>
                </c:pt>
                <c:pt idx="49">
                  <c:v>3.3543355483699999</c:v>
                </c:pt>
                <c:pt idx="50">
                  <c:v>3.3453439542300001</c:v>
                </c:pt>
                <c:pt idx="51">
                  <c:v>3.3366988395699999</c:v>
                </c:pt>
                <c:pt idx="52">
                  <c:v>3.3235078700999998</c:v>
                </c:pt>
                <c:pt idx="53">
                  <c:v>3.3146483568099998</c:v>
                </c:pt>
                <c:pt idx="54">
                  <c:v>3.3019877719599999</c:v>
                </c:pt>
                <c:pt idx="55">
                  <c:v>3.2934840355400001</c:v>
                </c:pt>
                <c:pt idx="56">
                  <c:v>3.2786358091699999</c:v>
                </c:pt>
                <c:pt idx="57">
                  <c:v>3.2729834916399998</c:v>
                </c:pt>
                <c:pt idx="58">
                  <c:v>3.26042074166</c:v>
                </c:pt>
                <c:pt idx="59">
                  <c:v>3.24818380495</c:v>
                </c:pt>
                <c:pt idx="60">
                  <c:v>3.2413447083200002</c:v>
                </c:pt>
                <c:pt idx="61">
                  <c:v>3.2289495273900002</c:v>
                </c:pt>
                <c:pt idx="62">
                  <c:v>3.2174349179799999</c:v>
                </c:pt>
                <c:pt idx="63">
                  <c:v>3.2078741645000002</c:v>
                </c:pt>
              </c:numCache>
            </c:numRef>
          </c:yVal>
          <c:smooth val="0"/>
          <c:extLst>
            <c:ext xmlns:c16="http://schemas.microsoft.com/office/drawing/2014/chart" uri="{C3380CC4-5D6E-409C-BE32-E72D297353CC}">
              <c16:uniqueId val="{00000000-DF22-4978-AE4C-CD53EAA7806B}"/>
            </c:ext>
          </c:extLst>
        </c:ser>
        <c:ser>
          <c:idx val="1"/>
          <c:order val="1"/>
          <c:tx>
            <c:strRef>
              <c:f>[CalTab.xlsx]Sheet1!$E$3</c:f>
              <c:strCache>
                <c:ptCount val="1"/>
                <c:pt idx="0">
                  <c:v>BK2-TB5</c:v>
                </c:pt>
              </c:strCache>
            </c:strRef>
          </c:tx>
          <c:spPr>
            <a:ln w="19050" cap="rnd">
              <a:noFill/>
              <a:round/>
            </a:ln>
            <a:effectLst/>
          </c:spPr>
          <c:marker>
            <c:symbol val="circle"/>
            <c:size val="5"/>
            <c:spPr>
              <a:solidFill>
                <a:schemeClr val="accent2"/>
              </a:solidFill>
              <a:ln w="9525">
                <a:solidFill>
                  <a:schemeClr val="accent2"/>
                </a:solidFill>
              </a:ln>
              <a:effectLst/>
            </c:spPr>
          </c:marker>
          <c:xVal>
            <c:numRef>
              <c:f>[CalTab.xlsx]Sheet1!$C$4:$C$67</c:f>
              <c:numCache>
                <c:formatCode>General</c:formatCode>
                <c:ptCount val="64"/>
                <c:pt idx="0">
                  <c:v>32</c:v>
                </c:pt>
                <c:pt idx="1">
                  <c:v>33</c:v>
                </c:pt>
                <c:pt idx="2">
                  <c:v>34</c:v>
                </c:pt>
                <c:pt idx="3">
                  <c:v>35</c:v>
                </c:pt>
                <c:pt idx="4">
                  <c:v>36</c:v>
                </c:pt>
                <c:pt idx="5">
                  <c:v>37</c:v>
                </c:pt>
                <c:pt idx="6">
                  <c:v>38</c:v>
                </c:pt>
                <c:pt idx="7">
                  <c:v>39</c:v>
                </c:pt>
                <c:pt idx="8">
                  <c:v>40</c:v>
                </c:pt>
                <c:pt idx="9">
                  <c:v>41</c:v>
                </c:pt>
                <c:pt idx="10">
                  <c:v>42</c:v>
                </c:pt>
                <c:pt idx="11">
                  <c:v>43</c:v>
                </c:pt>
                <c:pt idx="12">
                  <c:v>44</c:v>
                </c:pt>
                <c:pt idx="13">
                  <c:v>45</c:v>
                </c:pt>
                <c:pt idx="14">
                  <c:v>46</c:v>
                </c:pt>
                <c:pt idx="15">
                  <c:v>47</c:v>
                </c:pt>
                <c:pt idx="16">
                  <c:v>48</c:v>
                </c:pt>
                <c:pt idx="17">
                  <c:v>49</c:v>
                </c:pt>
                <c:pt idx="18">
                  <c:v>50</c:v>
                </c:pt>
                <c:pt idx="19">
                  <c:v>51</c:v>
                </c:pt>
                <c:pt idx="20">
                  <c:v>52</c:v>
                </c:pt>
                <c:pt idx="21">
                  <c:v>53</c:v>
                </c:pt>
                <c:pt idx="22">
                  <c:v>54</c:v>
                </c:pt>
                <c:pt idx="23">
                  <c:v>55</c:v>
                </c:pt>
                <c:pt idx="24">
                  <c:v>56</c:v>
                </c:pt>
                <c:pt idx="25">
                  <c:v>57</c:v>
                </c:pt>
                <c:pt idx="26">
                  <c:v>58</c:v>
                </c:pt>
                <c:pt idx="27">
                  <c:v>59</c:v>
                </c:pt>
                <c:pt idx="28">
                  <c:v>60</c:v>
                </c:pt>
                <c:pt idx="29">
                  <c:v>61</c:v>
                </c:pt>
                <c:pt idx="30">
                  <c:v>62</c:v>
                </c:pt>
                <c:pt idx="31">
                  <c:v>63</c:v>
                </c:pt>
                <c:pt idx="32">
                  <c:v>64</c:v>
                </c:pt>
                <c:pt idx="33">
                  <c:v>65</c:v>
                </c:pt>
                <c:pt idx="34">
                  <c:v>66</c:v>
                </c:pt>
                <c:pt idx="35">
                  <c:v>67</c:v>
                </c:pt>
                <c:pt idx="36">
                  <c:v>68</c:v>
                </c:pt>
                <c:pt idx="37">
                  <c:v>69</c:v>
                </c:pt>
                <c:pt idx="38">
                  <c:v>70</c:v>
                </c:pt>
                <c:pt idx="39">
                  <c:v>71</c:v>
                </c:pt>
                <c:pt idx="40">
                  <c:v>72</c:v>
                </c:pt>
                <c:pt idx="41">
                  <c:v>73</c:v>
                </c:pt>
                <c:pt idx="42">
                  <c:v>74</c:v>
                </c:pt>
                <c:pt idx="43">
                  <c:v>75</c:v>
                </c:pt>
                <c:pt idx="44">
                  <c:v>76</c:v>
                </c:pt>
                <c:pt idx="45">
                  <c:v>77</c:v>
                </c:pt>
                <c:pt idx="46">
                  <c:v>78</c:v>
                </c:pt>
                <c:pt idx="47">
                  <c:v>79</c:v>
                </c:pt>
                <c:pt idx="48">
                  <c:v>80</c:v>
                </c:pt>
                <c:pt idx="49">
                  <c:v>81</c:v>
                </c:pt>
                <c:pt idx="50">
                  <c:v>82</c:v>
                </c:pt>
                <c:pt idx="51">
                  <c:v>83</c:v>
                </c:pt>
                <c:pt idx="52">
                  <c:v>84</c:v>
                </c:pt>
                <c:pt idx="53">
                  <c:v>85</c:v>
                </c:pt>
                <c:pt idx="54">
                  <c:v>86</c:v>
                </c:pt>
                <c:pt idx="55">
                  <c:v>87</c:v>
                </c:pt>
                <c:pt idx="56">
                  <c:v>88</c:v>
                </c:pt>
                <c:pt idx="57">
                  <c:v>89</c:v>
                </c:pt>
                <c:pt idx="58">
                  <c:v>90</c:v>
                </c:pt>
                <c:pt idx="59">
                  <c:v>91</c:v>
                </c:pt>
                <c:pt idx="60">
                  <c:v>92</c:v>
                </c:pt>
                <c:pt idx="61">
                  <c:v>93</c:v>
                </c:pt>
                <c:pt idx="62">
                  <c:v>94</c:v>
                </c:pt>
                <c:pt idx="63">
                  <c:v>95</c:v>
                </c:pt>
              </c:numCache>
            </c:numRef>
          </c:xVal>
          <c:yVal>
            <c:numRef>
              <c:f>[CalTab.xlsx]Sheet1!$E$4:$E$67</c:f>
              <c:numCache>
                <c:formatCode>General</c:formatCode>
                <c:ptCount val="64"/>
                <c:pt idx="0">
                  <c:v>3.7782812964499999</c:v>
                </c:pt>
                <c:pt idx="1">
                  <c:v>3.7713488698200002</c:v>
                </c:pt>
                <c:pt idx="2">
                  <c:v>3.76286993585</c:v>
                </c:pt>
                <c:pt idx="3">
                  <c:v>3.7544178487100002</c:v>
                </c:pt>
                <c:pt idx="4">
                  <c:v>3.7483688264000001</c:v>
                </c:pt>
                <c:pt idx="5">
                  <c:v>3.7407037997699999</c:v>
                </c:pt>
                <c:pt idx="6">
                  <c:v>3.7326358549399998</c:v>
                </c:pt>
                <c:pt idx="7">
                  <c:v>3.7225463315699998</c:v>
                </c:pt>
                <c:pt idx="8">
                  <c:v>3.71606187732</c:v>
                </c:pt>
                <c:pt idx="9">
                  <c:v>3.70743691354</c:v>
                </c:pt>
                <c:pt idx="10">
                  <c:v>3.6993949127299999</c:v>
                </c:pt>
                <c:pt idx="11">
                  <c:v>3.6907948662900001</c:v>
                </c:pt>
                <c:pt idx="12">
                  <c:v>3.6812294478799998</c:v>
                </c:pt>
                <c:pt idx="13">
                  <c:v>3.6725814954399998</c:v>
                </c:pt>
                <c:pt idx="14">
                  <c:v>3.6634024253700002</c:v>
                </c:pt>
                <c:pt idx="15">
                  <c:v>3.6549776358199999</c:v>
                </c:pt>
                <c:pt idx="16">
                  <c:v>3.6448596682100001</c:v>
                </c:pt>
                <c:pt idx="17">
                  <c:v>3.63655595591</c:v>
                </c:pt>
                <c:pt idx="18">
                  <c:v>3.6254367188700001</c:v>
                </c:pt>
                <c:pt idx="19">
                  <c:v>3.6159897839199999</c:v>
                </c:pt>
                <c:pt idx="20">
                  <c:v>3.6062757312199998</c:v>
                </c:pt>
                <c:pt idx="21">
                  <c:v>3.5970610488800001</c:v>
                </c:pt>
                <c:pt idx="22">
                  <c:v>3.5873632208699999</c:v>
                </c:pt>
                <c:pt idx="23">
                  <c:v>3.5776045135499999</c:v>
                </c:pt>
                <c:pt idx="24">
                  <c:v>3.5684936793299999</c:v>
                </c:pt>
                <c:pt idx="25">
                  <c:v>3.55733592148</c:v>
                </c:pt>
                <c:pt idx="26">
                  <c:v>3.5470936897700001</c:v>
                </c:pt>
                <c:pt idx="27">
                  <c:v>3.5382939852400002</c:v>
                </c:pt>
                <c:pt idx="28">
                  <c:v>3.5270481622799998</c:v>
                </c:pt>
                <c:pt idx="29">
                  <c:v>3.5183825662700001</c:v>
                </c:pt>
                <c:pt idx="30">
                  <c:v>3.5073473254300001</c:v>
                </c:pt>
                <c:pt idx="31">
                  <c:v>3.4985132049200001</c:v>
                </c:pt>
                <c:pt idx="32">
                  <c:v>3.4878742874199999</c:v>
                </c:pt>
                <c:pt idx="33">
                  <c:v>3.4799038482300002</c:v>
                </c:pt>
                <c:pt idx="34">
                  <c:v>3.47058361734</c:v>
                </c:pt>
                <c:pt idx="35">
                  <c:v>3.4622596635899998</c:v>
                </c:pt>
                <c:pt idx="36">
                  <c:v>3.4519522568699998</c:v>
                </c:pt>
                <c:pt idx="37">
                  <c:v>3.44259089009</c:v>
                </c:pt>
                <c:pt idx="38">
                  <c:v>3.4341369536599999</c:v>
                </c:pt>
                <c:pt idx="39">
                  <c:v>3.4251572003800002</c:v>
                </c:pt>
                <c:pt idx="40">
                  <c:v>3.4152327484799998</c:v>
                </c:pt>
                <c:pt idx="41">
                  <c:v>3.4070593140800001</c:v>
                </c:pt>
                <c:pt idx="42">
                  <c:v>3.3974827300300001</c:v>
                </c:pt>
                <c:pt idx="43">
                  <c:v>3.38777551601</c:v>
                </c:pt>
                <c:pt idx="44">
                  <c:v>3.3799180204299999</c:v>
                </c:pt>
                <c:pt idx="45">
                  <c:v>3.37051220243</c:v>
                </c:pt>
                <c:pt idx="46">
                  <c:v>3.3609986700999999</c:v>
                </c:pt>
                <c:pt idx="47">
                  <c:v>3.3523285136799998</c:v>
                </c:pt>
                <c:pt idx="48">
                  <c:v>3.3435372182399998</c:v>
                </c:pt>
                <c:pt idx="49">
                  <c:v>3.3315267197699998</c:v>
                </c:pt>
                <c:pt idx="50">
                  <c:v>3.3225988984199999</c:v>
                </c:pt>
                <c:pt idx="51">
                  <c:v>3.3132377364600001</c:v>
                </c:pt>
                <c:pt idx="52">
                  <c:v>3.3081927121099999</c:v>
                </c:pt>
                <c:pt idx="53">
                  <c:v>3.2933181666000002</c:v>
                </c:pt>
                <c:pt idx="54">
                  <c:v>3.2856328881399999</c:v>
                </c:pt>
                <c:pt idx="55">
                  <c:v>3.2727451485899999</c:v>
                </c:pt>
                <c:pt idx="56">
                  <c:v>3.26449294314</c:v>
                </c:pt>
                <c:pt idx="57">
                  <c:v>3.2579838533999999</c:v>
                </c:pt>
                <c:pt idx="58">
                  <c:v>3.2463545469300001</c:v>
                </c:pt>
                <c:pt idx="59">
                  <c:v>3.2399665069200001</c:v>
                </c:pt>
                <c:pt idx="60">
                  <c:v>3.22229076048</c:v>
                </c:pt>
                <c:pt idx="61">
                  <c:v>3.21751344716</c:v>
                </c:pt>
                <c:pt idx="62">
                  <c:v>3.2127975627100001</c:v>
                </c:pt>
                <c:pt idx="63">
                  <c:v>3.1960046791000001</c:v>
                </c:pt>
              </c:numCache>
            </c:numRef>
          </c:yVal>
          <c:smooth val="0"/>
          <c:extLst>
            <c:ext xmlns:c16="http://schemas.microsoft.com/office/drawing/2014/chart" uri="{C3380CC4-5D6E-409C-BE32-E72D297353CC}">
              <c16:uniqueId val="{00000001-DF22-4978-AE4C-CD53EAA7806B}"/>
            </c:ext>
          </c:extLst>
        </c:ser>
        <c:ser>
          <c:idx val="2"/>
          <c:order val="2"/>
          <c:tx>
            <c:strRef>
              <c:f>[CalTab.xlsx]Sheet1!$F$3</c:f>
              <c:strCache>
                <c:ptCount val="1"/>
                <c:pt idx="0">
                  <c:v>BK9-TB4</c:v>
                </c:pt>
              </c:strCache>
            </c:strRef>
          </c:tx>
          <c:spPr>
            <a:ln w="19050" cap="rnd">
              <a:noFill/>
              <a:round/>
            </a:ln>
            <a:effectLst/>
          </c:spPr>
          <c:marker>
            <c:symbol val="circle"/>
            <c:size val="5"/>
            <c:spPr>
              <a:solidFill>
                <a:schemeClr val="accent3"/>
              </a:solidFill>
              <a:ln w="9525">
                <a:solidFill>
                  <a:schemeClr val="accent3"/>
                </a:solidFill>
              </a:ln>
              <a:effectLst/>
            </c:spPr>
          </c:marker>
          <c:xVal>
            <c:numRef>
              <c:f>[CalTab.xlsx]Sheet1!$C$4:$C$67</c:f>
              <c:numCache>
                <c:formatCode>General</c:formatCode>
                <c:ptCount val="64"/>
                <c:pt idx="0">
                  <c:v>32</c:v>
                </c:pt>
                <c:pt idx="1">
                  <c:v>33</c:v>
                </c:pt>
                <c:pt idx="2">
                  <c:v>34</c:v>
                </c:pt>
                <c:pt idx="3">
                  <c:v>35</c:v>
                </c:pt>
                <c:pt idx="4">
                  <c:v>36</c:v>
                </c:pt>
                <c:pt idx="5">
                  <c:v>37</c:v>
                </c:pt>
                <c:pt idx="6">
                  <c:v>38</c:v>
                </c:pt>
                <c:pt idx="7">
                  <c:v>39</c:v>
                </c:pt>
                <c:pt idx="8">
                  <c:v>40</c:v>
                </c:pt>
                <c:pt idx="9">
                  <c:v>41</c:v>
                </c:pt>
                <c:pt idx="10">
                  <c:v>42</c:v>
                </c:pt>
                <c:pt idx="11">
                  <c:v>43</c:v>
                </c:pt>
                <c:pt idx="12">
                  <c:v>44</c:v>
                </c:pt>
                <c:pt idx="13">
                  <c:v>45</c:v>
                </c:pt>
                <c:pt idx="14">
                  <c:v>46</c:v>
                </c:pt>
                <c:pt idx="15">
                  <c:v>47</c:v>
                </c:pt>
                <c:pt idx="16">
                  <c:v>48</c:v>
                </c:pt>
                <c:pt idx="17">
                  <c:v>49</c:v>
                </c:pt>
                <c:pt idx="18">
                  <c:v>50</c:v>
                </c:pt>
                <c:pt idx="19">
                  <c:v>51</c:v>
                </c:pt>
                <c:pt idx="20">
                  <c:v>52</c:v>
                </c:pt>
                <c:pt idx="21">
                  <c:v>53</c:v>
                </c:pt>
                <c:pt idx="22">
                  <c:v>54</c:v>
                </c:pt>
                <c:pt idx="23">
                  <c:v>55</c:v>
                </c:pt>
                <c:pt idx="24">
                  <c:v>56</c:v>
                </c:pt>
                <c:pt idx="25">
                  <c:v>57</c:v>
                </c:pt>
                <c:pt idx="26">
                  <c:v>58</c:v>
                </c:pt>
                <c:pt idx="27">
                  <c:v>59</c:v>
                </c:pt>
                <c:pt idx="28">
                  <c:v>60</c:v>
                </c:pt>
                <c:pt idx="29">
                  <c:v>61</c:v>
                </c:pt>
                <c:pt idx="30">
                  <c:v>62</c:v>
                </c:pt>
                <c:pt idx="31">
                  <c:v>63</c:v>
                </c:pt>
                <c:pt idx="32">
                  <c:v>64</c:v>
                </c:pt>
                <c:pt idx="33">
                  <c:v>65</c:v>
                </c:pt>
                <c:pt idx="34">
                  <c:v>66</c:v>
                </c:pt>
                <c:pt idx="35">
                  <c:v>67</c:v>
                </c:pt>
                <c:pt idx="36">
                  <c:v>68</c:v>
                </c:pt>
                <c:pt idx="37">
                  <c:v>69</c:v>
                </c:pt>
                <c:pt idx="38">
                  <c:v>70</c:v>
                </c:pt>
                <c:pt idx="39">
                  <c:v>71</c:v>
                </c:pt>
                <c:pt idx="40">
                  <c:v>72</c:v>
                </c:pt>
                <c:pt idx="41">
                  <c:v>73</c:v>
                </c:pt>
                <c:pt idx="42">
                  <c:v>74</c:v>
                </c:pt>
                <c:pt idx="43">
                  <c:v>75</c:v>
                </c:pt>
                <c:pt idx="44">
                  <c:v>76</c:v>
                </c:pt>
                <c:pt idx="45">
                  <c:v>77</c:v>
                </c:pt>
                <c:pt idx="46">
                  <c:v>78</c:v>
                </c:pt>
                <c:pt idx="47">
                  <c:v>79</c:v>
                </c:pt>
                <c:pt idx="48">
                  <c:v>80</c:v>
                </c:pt>
                <c:pt idx="49">
                  <c:v>81</c:v>
                </c:pt>
                <c:pt idx="50">
                  <c:v>82</c:v>
                </c:pt>
                <c:pt idx="51">
                  <c:v>83</c:v>
                </c:pt>
                <c:pt idx="52">
                  <c:v>84</c:v>
                </c:pt>
                <c:pt idx="53">
                  <c:v>85</c:v>
                </c:pt>
                <c:pt idx="54">
                  <c:v>86</c:v>
                </c:pt>
                <c:pt idx="55">
                  <c:v>87</c:v>
                </c:pt>
                <c:pt idx="56">
                  <c:v>88</c:v>
                </c:pt>
                <c:pt idx="57">
                  <c:v>89</c:v>
                </c:pt>
                <c:pt idx="58">
                  <c:v>90</c:v>
                </c:pt>
                <c:pt idx="59">
                  <c:v>91</c:v>
                </c:pt>
                <c:pt idx="60">
                  <c:v>92</c:v>
                </c:pt>
                <c:pt idx="61">
                  <c:v>93</c:v>
                </c:pt>
                <c:pt idx="62">
                  <c:v>94</c:v>
                </c:pt>
                <c:pt idx="63">
                  <c:v>95</c:v>
                </c:pt>
              </c:numCache>
            </c:numRef>
          </c:xVal>
          <c:yVal>
            <c:numRef>
              <c:f>[CalTab.xlsx]Sheet1!$F$4:$F$67</c:f>
              <c:numCache>
                <c:formatCode>General</c:formatCode>
                <c:ptCount val="64"/>
                <c:pt idx="0">
                  <c:v>3.8197216612</c:v>
                </c:pt>
                <c:pt idx="1">
                  <c:v>3.8088382877</c:v>
                </c:pt>
                <c:pt idx="2">
                  <c:v>3.7983782325000002</c:v>
                </c:pt>
                <c:pt idx="3">
                  <c:v>3.7904662523699999</c:v>
                </c:pt>
                <c:pt idx="4">
                  <c:v>3.7810756023800001</c:v>
                </c:pt>
                <c:pt idx="5">
                  <c:v>3.7713291230600001</c:v>
                </c:pt>
                <c:pt idx="6">
                  <c:v>3.7625424269000001</c:v>
                </c:pt>
                <c:pt idx="7">
                  <c:v>3.7541441149399999</c:v>
                </c:pt>
                <c:pt idx="8">
                  <c:v>3.7444828350599999</c:v>
                </c:pt>
                <c:pt idx="9">
                  <c:v>3.7362588196300002</c:v>
                </c:pt>
                <c:pt idx="10">
                  <c:v>3.7268259424500001</c:v>
                </c:pt>
                <c:pt idx="11">
                  <c:v>3.7174861058799999</c:v>
                </c:pt>
                <c:pt idx="12">
                  <c:v>3.7063231234699998</c:v>
                </c:pt>
                <c:pt idx="13">
                  <c:v>3.6969701900800001</c:v>
                </c:pt>
                <c:pt idx="14">
                  <c:v>3.6873933592200001</c:v>
                </c:pt>
                <c:pt idx="15">
                  <c:v>3.6758837727999998</c:v>
                </c:pt>
                <c:pt idx="16">
                  <c:v>3.6662020122999999</c:v>
                </c:pt>
                <c:pt idx="17">
                  <c:v>3.6568551143999999</c:v>
                </c:pt>
                <c:pt idx="18">
                  <c:v>3.6438759110999999</c:v>
                </c:pt>
                <c:pt idx="19">
                  <c:v>3.6343441429999999</c:v>
                </c:pt>
                <c:pt idx="20">
                  <c:v>3.6216696216000002</c:v>
                </c:pt>
                <c:pt idx="21">
                  <c:v>3.6104848075599998</c:v>
                </c:pt>
                <c:pt idx="22">
                  <c:v>3.5996143247500001</c:v>
                </c:pt>
                <c:pt idx="23">
                  <c:v>3.5887650719400002</c:v>
                </c:pt>
                <c:pt idx="24">
                  <c:v>3.5779856621700001</c:v>
                </c:pt>
                <c:pt idx="25">
                  <c:v>3.5666101870200002</c:v>
                </c:pt>
                <c:pt idx="26">
                  <c:v>3.5543489401600001</c:v>
                </c:pt>
                <c:pt idx="27">
                  <c:v>3.5424215610199998</c:v>
                </c:pt>
                <c:pt idx="28">
                  <c:v>3.5304576287799998</c:v>
                </c:pt>
                <c:pt idx="29">
                  <c:v>3.51953266121</c:v>
                </c:pt>
                <c:pt idx="30">
                  <c:v>3.5074315980700002</c:v>
                </c:pt>
                <c:pt idx="31">
                  <c:v>3.4955766507699999</c:v>
                </c:pt>
                <c:pt idx="32">
                  <c:v>3.4837153716399998</c:v>
                </c:pt>
                <c:pt idx="33">
                  <c:v>3.4717713781100001</c:v>
                </c:pt>
                <c:pt idx="34">
                  <c:v>3.4601798704000002</c:v>
                </c:pt>
                <c:pt idx="35">
                  <c:v>3.44800827175</c:v>
                </c:pt>
                <c:pt idx="36">
                  <c:v>3.4367980256499999</c:v>
                </c:pt>
                <c:pt idx="37">
                  <c:v>3.4252430307599999</c:v>
                </c:pt>
                <c:pt idx="38">
                  <c:v>3.4138807186200002</c:v>
                </c:pt>
                <c:pt idx="39">
                  <c:v>3.40294561871</c:v>
                </c:pt>
                <c:pt idx="40">
                  <c:v>3.3922809900900002</c:v>
                </c:pt>
                <c:pt idx="41">
                  <c:v>3.3809442439400001</c:v>
                </c:pt>
                <c:pt idx="42">
                  <c:v>3.3702947052100001</c:v>
                </c:pt>
                <c:pt idx="43">
                  <c:v>3.3592142352300001</c:v>
                </c:pt>
                <c:pt idx="44">
                  <c:v>3.3497159289199998</c:v>
                </c:pt>
                <c:pt idx="45">
                  <c:v>3.33949306956</c:v>
                </c:pt>
                <c:pt idx="46">
                  <c:v>3.3283711412399999</c:v>
                </c:pt>
                <c:pt idx="47">
                  <c:v>3.3193595180100002</c:v>
                </c:pt>
                <c:pt idx="48">
                  <c:v>3.31024024882</c:v>
                </c:pt>
                <c:pt idx="49">
                  <c:v>3.3001558413900001</c:v>
                </c:pt>
                <c:pt idx="50">
                  <c:v>3.2923758733500001</c:v>
                </c:pt>
                <c:pt idx="51">
                  <c:v>3.28340889493</c:v>
                </c:pt>
                <c:pt idx="52">
                  <c:v>3.2731881189499998</c:v>
                </c:pt>
                <c:pt idx="53">
                  <c:v>3.26539579127</c:v>
                </c:pt>
                <c:pt idx="54">
                  <c:v>3.2561199334199999</c:v>
                </c:pt>
                <c:pt idx="55">
                  <c:v>3.2502339637</c:v>
                </c:pt>
                <c:pt idx="56">
                  <c:v>3.2395139015600001</c:v>
                </c:pt>
                <c:pt idx="57">
                  <c:v>3.23448150791</c:v>
                </c:pt>
                <c:pt idx="58">
                  <c:v>3.2257414935800002</c:v>
                </c:pt>
                <c:pt idx="59">
                  <c:v>3.2178257477000001</c:v>
                </c:pt>
                <c:pt idx="60">
                  <c:v>3.2109449789500002</c:v>
                </c:pt>
                <c:pt idx="61">
                  <c:v>3.20238125276</c:v>
                </c:pt>
                <c:pt idx="62">
                  <c:v>3.1954185745600001</c:v>
                </c:pt>
                <c:pt idx="63">
                  <c:v>3.1907487918899999</c:v>
                </c:pt>
              </c:numCache>
            </c:numRef>
          </c:yVal>
          <c:smooth val="0"/>
          <c:extLst>
            <c:ext xmlns:c16="http://schemas.microsoft.com/office/drawing/2014/chart" uri="{C3380CC4-5D6E-409C-BE32-E72D297353CC}">
              <c16:uniqueId val="{00000002-DF22-4978-AE4C-CD53EAA7806B}"/>
            </c:ext>
          </c:extLst>
        </c:ser>
        <c:ser>
          <c:idx val="3"/>
          <c:order val="3"/>
          <c:tx>
            <c:strRef>
              <c:f>[CalTab.xlsx]Sheet1!$G$3</c:f>
              <c:strCache>
                <c:ptCount val="1"/>
                <c:pt idx="0">
                  <c:v>BK9-TB5</c:v>
                </c:pt>
              </c:strCache>
            </c:strRef>
          </c:tx>
          <c:spPr>
            <a:ln w="19050" cap="rnd">
              <a:noFill/>
              <a:round/>
            </a:ln>
            <a:effectLst/>
          </c:spPr>
          <c:marker>
            <c:symbol val="circle"/>
            <c:size val="5"/>
            <c:spPr>
              <a:solidFill>
                <a:schemeClr val="accent4"/>
              </a:solidFill>
              <a:ln w="9525">
                <a:solidFill>
                  <a:schemeClr val="accent4"/>
                </a:solidFill>
              </a:ln>
              <a:effectLst/>
            </c:spPr>
          </c:marker>
          <c:xVal>
            <c:numRef>
              <c:f>[CalTab.xlsx]Sheet1!$C$4:$C$67</c:f>
              <c:numCache>
                <c:formatCode>General</c:formatCode>
                <c:ptCount val="64"/>
                <c:pt idx="0">
                  <c:v>32</c:v>
                </c:pt>
                <c:pt idx="1">
                  <c:v>33</c:v>
                </c:pt>
                <c:pt idx="2">
                  <c:v>34</c:v>
                </c:pt>
                <c:pt idx="3">
                  <c:v>35</c:v>
                </c:pt>
                <c:pt idx="4">
                  <c:v>36</c:v>
                </c:pt>
                <c:pt idx="5">
                  <c:v>37</c:v>
                </c:pt>
                <c:pt idx="6">
                  <c:v>38</c:v>
                </c:pt>
                <c:pt idx="7">
                  <c:v>39</c:v>
                </c:pt>
                <c:pt idx="8">
                  <c:v>40</c:v>
                </c:pt>
                <c:pt idx="9">
                  <c:v>41</c:v>
                </c:pt>
                <c:pt idx="10">
                  <c:v>42</c:v>
                </c:pt>
                <c:pt idx="11">
                  <c:v>43</c:v>
                </c:pt>
                <c:pt idx="12">
                  <c:v>44</c:v>
                </c:pt>
                <c:pt idx="13">
                  <c:v>45</c:v>
                </c:pt>
                <c:pt idx="14">
                  <c:v>46</c:v>
                </c:pt>
                <c:pt idx="15">
                  <c:v>47</c:v>
                </c:pt>
                <c:pt idx="16">
                  <c:v>48</c:v>
                </c:pt>
                <c:pt idx="17">
                  <c:v>49</c:v>
                </c:pt>
                <c:pt idx="18">
                  <c:v>50</c:v>
                </c:pt>
                <c:pt idx="19">
                  <c:v>51</c:v>
                </c:pt>
                <c:pt idx="20">
                  <c:v>52</c:v>
                </c:pt>
                <c:pt idx="21">
                  <c:v>53</c:v>
                </c:pt>
                <c:pt idx="22">
                  <c:v>54</c:v>
                </c:pt>
                <c:pt idx="23">
                  <c:v>55</c:v>
                </c:pt>
                <c:pt idx="24">
                  <c:v>56</c:v>
                </c:pt>
                <c:pt idx="25">
                  <c:v>57</c:v>
                </c:pt>
                <c:pt idx="26">
                  <c:v>58</c:v>
                </c:pt>
                <c:pt idx="27">
                  <c:v>59</c:v>
                </c:pt>
                <c:pt idx="28">
                  <c:v>60</c:v>
                </c:pt>
                <c:pt idx="29">
                  <c:v>61</c:v>
                </c:pt>
                <c:pt idx="30">
                  <c:v>62</c:v>
                </c:pt>
                <c:pt idx="31">
                  <c:v>63</c:v>
                </c:pt>
                <c:pt idx="32">
                  <c:v>64</c:v>
                </c:pt>
                <c:pt idx="33">
                  <c:v>65</c:v>
                </c:pt>
                <c:pt idx="34">
                  <c:v>66</c:v>
                </c:pt>
                <c:pt idx="35">
                  <c:v>67</c:v>
                </c:pt>
                <c:pt idx="36">
                  <c:v>68</c:v>
                </c:pt>
                <c:pt idx="37">
                  <c:v>69</c:v>
                </c:pt>
                <c:pt idx="38">
                  <c:v>70</c:v>
                </c:pt>
                <c:pt idx="39">
                  <c:v>71</c:v>
                </c:pt>
                <c:pt idx="40">
                  <c:v>72</c:v>
                </c:pt>
                <c:pt idx="41">
                  <c:v>73</c:v>
                </c:pt>
                <c:pt idx="42">
                  <c:v>74</c:v>
                </c:pt>
                <c:pt idx="43">
                  <c:v>75</c:v>
                </c:pt>
                <c:pt idx="44">
                  <c:v>76</c:v>
                </c:pt>
                <c:pt idx="45">
                  <c:v>77</c:v>
                </c:pt>
                <c:pt idx="46">
                  <c:v>78</c:v>
                </c:pt>
                <c:pt idx="47">
                  <c:v>79</c:v>
                </c:pt>
                <c:pt idx="48">
                  <c:v>80</c:v>
                </c:pt>
                <c:pt idx="49">
                  <c:v>81</c:v>
                </c:pt>
                <c:pt idx="50">
                  <c:v>82</c:v>
                </c:pt>
                <c:pt idx="51">
                  <c:v>83</c:v>
                </c:pt>
                <c:pt idx="52">
                  <c:v>84</c:v>
                </c:pt>
                <c:pt idx="53">
                  <c:v>85</c:v>
                </c:pt>
                <c:pt idx="54">
                  <c:v>86</c:v>
                </c:pt>
                <c:pt idx="55">
                  <c:v>87</c:v>
                </c:pt>
                <c:pt idx="56">
                  <c:v>88</c:v>
                </c:pt>
                <c:pt idx="57">
                  <c:v>89</c:v>
                </c:pt>
                <c:pt idx="58">
                  <c:v>90</c:v>
                </c:pt>
                <c:pt idx="59">
                  <c:v>91</c:v>
                </c:pt>
                <c:pt idx="60">
                  <c:v>92</c:v>
                </c:pt>
                <c:pt idx="61">
                  <c:v>93</c:v>
                </c:pt>
                <c:pt idx="62">
                  <c:v>94</c:v>
                </c:pt>
                <c:pt idx="63">
                  <c:v>95</c:v>
                </c:pt>
              </c:numCache>
            </c:numRef>
          </c:xVal>
          <c:yVal>
            <c:numRef>
              <c:f>[CalTab.xlsx]Sheet1!$G$4:$G$67</c:f>
              <c:numCache>
                <c:formatCode>General</c:formatCode>
                <c:ptCount val="64"/>
                <c:pt idx="0">
                  <c:v>3.8118568903600001</c:v>
                </c:pt>
                <c:pt idx="1">
                  <c:v>3.8049585182499999</c:v>
                </c:pt>
                <c:pt idx="2">
                  <c:v>3.7969739584500002</c:v>
                </c:pt>
                <c:pt idx="3">
                  <c:v>3.78736228582</c:v>
                </c:pt>
                <c:pt idx="4">
                  <c:v>3.7796458296900002</c:v>
                </c:pt>
                <c:pt idx="5">
                  <c:v>3.76781429555</c:v>
                </c:pt>
                <c:pt idx="6">
                  <c:v>3.75972362104</c:v>
                </c:pt>
                <c:pt idx="7">
                  <c:v>3.75094170701</c:v>
                </c:pt>
                <c:pt idx="8">
                  <c:v>3.7429115234100001</c:v>
                </c:pt>
                <c:pt idx="9">
                  <c:v>3.73314794208</c:v>
                </c:pt>
                <c:pt idx="10">
                  <c:v>3.7257101964700001</c:v>
                </c:pt>
                <c:pt idx="11">
                  <c:v>3.7144677072999999</c:v>
                </c:pt>
                <c:pt idx="12">
                  <c:v>3.7065746400799999</c:v>
                </c:pt>
                <c:pt idx="13">
                  <c:v>3.6971533295199999</c:v>
                </c:pt>
                <c:pt idx="14">
                  <c:v>3.68481436139</c:v>
                </c:pt>
                <c:pt idx="15">
                  <c:v>3.6771734128900002</c:v>
                </c:pt>
                <c:pt idx="16">
                  <c:v>3.6659246152199998</c:v>
                </c:pt>
                <c:pt idx="17">
                  <c:v>3.6567620253699999</c:v>
                </c:pt>
                <c:pt idx="18">
                  <c:v>3.6451089247500001</c:v>
                </c:pt>
                <c:pt idx="19">
                  <c:v>3.63658262055</c:v>
                </c:pt>
                <c:pt idx="20">
                  <c:v>3.6255900614100001</c:v>
                </c:pt>
                <c:pt idx="21">
                  <c:v>3.61354888268</c:v>
                </c:pt>
                <c:pt idx="22">
                  <c:v>3.6033565327899999</c:v>
                </c:pt>
                <c:pt idx="23">
                  <c:v>3.59227317068</c:v>
                </c:pt>
                <c:pt idx="24">
                  <c:v>3.5812914441100001</c:v>
                </c:pt>
                <c:pt idx="25">
                  <c:v>3.5700014963100002</c:v>
                </c:pt>
                <c:pt idx="26">
                  <c:v>3.5582326360400001</c:v>
                </c:pt>
                <c:pt idx="27">
                  <c:v>3.54789391542</c:v>
                </c:pt>
                <c:pt idx="28">
                  <c:v>3.5355963501000001</c:v>
                </c:pt>
                <c:pt idx="29">
                  <c:v>3.5241398340200001</c:v>
                </c:pt>
                <c:pt idx="30">
                  <c:v>3.5136884555100001</c:v>
                </c:pt>
                <c:pt idx="31">
                  <c:v>3.5014349973300001</c:v>
                </c:pt>
                <c:pt idx="32">
                  <c:v>3.49027613796</c:v>
                </c:pt>
                <c:pt idx="33">
                  <c:v>3.4791715922600002</c:v>
                </c:pt>
                <c:pt idx="34">
                  <c:v>3.4679061849899999</c:v>
                </c:pt>
                <c:pt idx="35">
                  <c:v>3.4560360445799998</c:v>
                </c:pt>
                <c:pt idx="36">
                  <c:v>3.44425577702</c:v>
                </c:pt>
                <c:pt idx="37">
                  <c:v>3.4341221905700001</c:v>
                </c:pt>
                <c:pt idx="38">
                  <c:v>3.42375957402</c:v>
                </c:pt>
                <c:pt idx="39">
                  <c:v>3.4116891635400002</c:v>
                </c:pt>
                <c:pt idx="40">
                  <c:v>3.4004171758899999</c:v>
                </c:pt>
                <c:pt idx="41">
                  <c:v>3.3902502761200002</c:v>
                </c:pt>
                <c:pt idx="42">
                  <c:v>3.3795731226600001</c:v>
                </c:pt>
                <c:pt idx="43">
                  <c:v>3.3680799458199999</c:v>
                </c:pt>
                <c:pt idx="44">
                  <c:v>3.3583212164299998</c:v>
                </c:pt>
                <c:pt idx="45">
                  <c:v>3.3490450408500001</c:v>
                </c:pt>
                <c:pt idx="46">
                  <c:v>3.3389833340199999</c:v>
                </c:pt>
                <c:pt idx="47">
                  <c:v>3.3288166780599999</c:v>
                </c:pt>
                <c:pt idx="48">
                  <c:v>3.3198544737</c:v>
                </c:pt>
                <c:pt idx="49">
                  <c:v>3.30921541361</c:v>
                </c:pt>
                <c:pt idx="50">
                  <c:v>3.3008537787400001</c:v>
                </c:pt>
                <c:pt idx="51">
                  <c:v>3.2913449429999999</c:v>
                </c:pt>
                <c:pt idx="52">
                  <c:v>3.28254642397</c:v>
                </c:pt>
                <c:pt idx="53">
                  <c:v>3.2728297999199998</c:v>
                </c:pt>
                <c:pt idx="54">
                  <c:v>3.2658853206999998</c:v>
                </c:pt>
                <c:pt idx="55">
                  <c:v>3.2554527205900001</c:v>
                </c:pt>
                <c:pt idx="56">
                  <c:v>3.24911716557</c:v>
                </c:pt>
                <c:pt idx="57">
                  <c:v>3.2413235361599999</c:v>
                </c:pt>
                <c:pt idx="58">
                  <c:v>3.2314376040899999</c:v>
                </c:pt>
                <c:pt idx="59">
                  <c:v>3.2249892465899999</c:v>
                </c:pt>
                <c:pt idx="60">
                  <c:v>3.2177211145100002</c:v>
                </c:pt>
                <c:pt idx="61">
                  <c:v>3.2091758907800001</c:v>
                </c:pt>
                <c:pt idx="62">
                  <c:v>3.2012929789100002</c:v>
                </c:pt>
                <c:pt idx="63">
                  <c:v>3.1959836618300002</c:v>
                </c:pt>
              </c:numCache>
            </c:numRef>
          </c:yVal>
          <c:smooth val="0"/>
          <c:extLst>
            <c:ext xmlns:c16="http://schemas.microsoft.com/office/drawing/2014/chart" uri="{C3380CC4-5D6E-409C-BE32-E72D297353CC}">
              <c16:uniqueId val="{00000003-DF22-4978-AE4C-CD53EAA7806B}"/>
            </c:ext>
          </c:extLst>
        </c:ser>
        <c:ser>
          <c:idx val="4"/>
          <c:order val="4"/>
          <c:tx>
            <c:strRef>
              <c:f>[CalTab.xlsx]Sheet1!$H$3</c:f>
              <c:strCache>
                <c:ptCount val="1"/>
                <c:pt idx="0">
                  <c:v>BK10-TB4</c:v>
                </c:pt>
              </c:strCache>
            </c:strRef>
          </c:tx>
          <c:spPr>
            <a:ln w="19050" cap="rnd">
              <a:noFill/>
              <a:round/>
            </a:ln>
            <a:effectLst/>
          </c:spPr>
          <c:marker>
            <c:symbol val="circle"/>
            <c:size val="5"/>
            <c:spPr>
              <a:solidFill>
                <a:schemeClr val="accent5"/>
              </a:solidFill>
              <a:ln w="9525">
                <a:solidFill>
                  <a:schemeClr val="accent5"/>
                </a:solidFill>
              </a:ln>
              <a:effectLst/>
            </c:spPr>
          </c:marker>
          <c:xVal>
            <c:numRef>
              <c:f>[CalTab.xlsx]Sheet1!$C$4:$C$67</c:f>
              <c:numCache>
                <c:formatCode>General</c:formatCode>
                <c:ptCount val="64"/>
                <c:pt idx="0">
                  <c:v>32</c:v>
                </c:pt>
                <c:pt idx="1">
                  <c:v>33</c:v>
                </c:pt>
                <c:pt idx="2">
                  <c:v>34</c:v>
                </c:pt>
                <c:pt idx="3">
                  <c:v>35</c:v>
                </c:pt>
                <c:pt idx="4">
                  <c:v>36</c:v>
                </c:pt>
                <c:pt idx="5">
                  <c:v>37</c:v>
                </c:pt>
                <c:pt idx="6">
                  <c:v>38</c:v>
                </c:pt>
                <c:pt idx="7">
                  <c:v>39</c:v>
                </c:pt>
                <c:pt idx="8">
                  <c:v>40</c:v>
                </c:pt>
                <c:pt idx="9">
                  <c:v>41</c:v>
                </c:pt>
                <c:pt idx="10">
                  <c:v>42</c:v>
                </c:pt>
                <c:pt idx="11">
                  <c:v>43</c:v>
                </c:pt>
                <c:pt idx="12">
                  <c:v>44</c:v>
                </c:pt>
                <c:pt idx="13">
                  <c:v>45</c:v>
                </c:pt>
                <c:pt idx="14">
                  <c:v>46</c:v>
                </c:pt>
                <c:pt idx="15">
                  <c:v>47</c:v>
                </c:pt>
                <c:pt idx="16">
                  <c:v>48</c:v>
                </c:pt>
                <c:pt idx="17">
                  <c:v>49</c:v>
                </c:pt>
                <c:pt idx="18">
                  <c:v>50</c:v>
                </c:pt>
                <c:pt idx="19">
                  <c:v>51</c:v>
                </c:pt>
                <c:pt idx="20">
                  <c:v>52</c:v>
                </c:pt>
                <c:pt idx="21">
                  <c:v>53</c:v>
                </c:pt>
                <c:pt idx="22">
                  <c:v>54</c:v>
                </c:pt>
                <c:pt idx="23">
                  <c:v>55</c:v>
                </c:pt>
                <c:pt idx="24">
                  <c:v>56</c:v>
                </c:pt>
                <c:pt idx="25">
                  <c:v>57</c:v>
                </c:pt>
                <c:pt idx="26">
                  <c:v>58</c:v>
                </c:pt>
                <c:pt idx="27">
                  <c:v>59</c:v>
                </c:pt>
                <c:pt idx="28">
                  <c:v>60</c:v>
                </c:pt>
                <c:pt idx="29">
                  <c:v>61</c:v>
                </c:pt>
                <c:pt idx="30">
                  <c:v>62</c:v>
                </c:pt>
                <c:pt idx="31">
                  <c:v>63</c:v>
                </c:pt>
                <c:pt idx="32">
                  <c:v>64</c:v>
                </c:pt>
                <c:pt idx="33">
                  <c:v>65</c:v>
                </c:pt>
                <c:pt idx="34">
                  <c:v>66</c:v>
                </c:pt>
                <c:pt idx="35">
                  <c:v>67</c:v>
                </c:pt>
                <c:pt idx="36">
                  <c:v>68</c:v>
                </c:pt>
                <c:pt idx="37">
                  <c:v>69</c:v>
                </c:pt>
                <c:pt idx="38">
                  <c:v>70</c:v>
                </c:pt>
                <c:pt idx="39">
                  <c:v>71</c:v>
                </c:pt>
                <c:pt idx="40">
                  <c:v>72</c:v>
                </c:pt>
                <c:pt idx="41">
                  <c:v>73</c:v>
                </c:pt>
                <c:pt idx="42">
                  <c:v>74</c:v>
                </c:pt>
                <c:pt idx="43">
                  <c:v>75</c:v>
                </c:pt>
                <c:pt idx="44">
                  <c:v>76</c:v>
                </c:pt>
                <c:pt idx="45">
                  <c:v>77</c:v>
                </c:pt>
                <c:pt idx="46">
                  <c:v>78</c:v>
                </c:pt>
                <c:pt idx="47">
                  <c:v>79</c:v>
                </c:pt>
                <c:pt idx="48">
                  <c:v>80</c:v>
                </c:pt>
                <c:pt idx="49">
                  <c:v>81</c:v>
                </c:pt>
                <c:pt idx="50">
                  <c:v>82</c:v>
                </c:pt>
                <c:pt idx="51">
                  <c:v>83</c:v>
                </c:pt>
                <c:pt idx="52">
                  <c:v>84</c:v>
                </c:pt>
                <c:pt idx="53">
                  <c:v>85</c:v>
                </c:pt>
                <c:pt idx="54">
                  <c:v>86</c:v>
                </c:pt>
                <c:pt idx="55">
                  <c:v>87</c:v>
                </c:pt>
                <c:pt idx="56">
                  <c:v>88</c:v>
                </c:pt>
                <c:pt idx="57">
                  <c:v>89</c:v>
                </c:pt>
                <c:pt idx="58">
                  <c:v>90</c:v>
                </c:pt>
                <c:pt idx="59">
                  <c:v>91</c:v>
                </c:pt>
                <c:pt idx="60">
                  <c:v>92</c:v>
                </c:pt>
                <c:pt idx="61">
                  <c:v>93</c:v>
                </c:pt>
                <c:pt idx="62">
                  <c:v>94</c:v>
                </c:pt>
                <c:pt idx="63">
                  <c:v>95</c:v>
                </c:pt>
              </c:numCache>
            </c:numRef>
          </c:xVal>
          <c:yVal>
            <c:numRef>
              <c:f>[CalTab.xlsx]Sheet1!$H$4:$H$67</c:f>
              <c:numCache>
                <c:formatCode>General</c:formatCode>
                <c:ptCount val="64"/>
                <c:pt idx="0">
                  <c:v>3.8818144025499999</c:v>
                </c:pt>
                <c:pt idx="1">
                  <c:v>3.8698804905599999</c:v>
                </c:pt>
                <c:pt idx="2">
                  <c:v>3.8615951969300002</c:v>
                </c:pt>
                <c:pt idx="3">
                  <c:v>3.8513280836999999</c:v>
                </c:pt>
                <c:pt idx="4">
                  <c:v>3.84122587371</c:v>
                </c:pt>
                <c:pt idx="5">
                  <c:v>3.8355286336000001</c:v>
                </c:pt>
                <c:pt idx="6">
                  <c:v>3.8233092925999999</c:v>
                </c:pt>
                <c:pt idx="7">
                  <c:v>3.8155247999899999</c:v>
                </c:pt>
                <c:pt idx="8">
                  <c:v>3.8049501930799998</c:v>
                </c:pt>
                <c:pt idx="9">
                  <c:v>3.7948599277100001</c:v>
                </c:pt>
                <c:pt idx="10">
                  <c:v>3.7861779229299999</c:v>
                </c:pt>
                <c:pt idx="11">
                  <c:v>3.7759411962699998</c:v>
                </c:pt>
                <c:pt idx="12">
                  <c:v>3.7675570987400002</c:v>
                </c:pt>
                <c:pt idx="13">
                  <c:v>3.7566313742799999</c:v>
                </c:pt>
                <c:pt idx="14">
                  <c:v>3.7466652921399999</c:v>
                </c:pt>
                <c:pt idx="15">
                  <c:v>3.7362459922600002</c:v>
                </c:pt>
                <c:pt idx="16">
                  <c:v>3.7250151332799999</c:v>
                </c:pt>
                <c:pt idx="17">
                  <c:v>3.71443691743</c:v>
                </c:pt>
                <c:pt idx="18">
                  <c:v>3.7034848031899998</c:v>
                </c:pt>
                <c:pt idx="19">
                  <c:v>3.69211992437</c:v>
                </c:pt>
                <c:pt idx="20">
                  <c:v>3.68094349346</c:v>
                </c:pt>
                <c:pt idx="21">
                  <c:v>3.6697195869599999</c:v>
                </c:pt>
                <c:pt idx="22">
                  <c:v>3.65897282825</c:v>
                </c:pt>
                <c:pt idx="23">
                  <c:v>3.6471452104000002</c:v>
                </c:pt>
                <c:pt idx="24">
                  <c:v>3.6346415328899999</c:v>
                </c:pt>
                <c:pt idx="25">
                  <c:v>3.62434352458</c:v>
                </c:pt>
                <c:pt idx="26">
                  <c:v>3.6126616489900001</c:v>
                </c:pt>
                <c:pt idx="27">
                  <c:v>3.6004135006300002</c:v>
                </c:pt>
                <c:pt idx="28">
                  <c:v>3.5870372042500001</c:v>
                </c:pt>
                <c:pt idx="29">
                  <c:v>3.57474172545</c:v>
                </c:pt>
                <c:pt idx="30">
                  <c:v>3.56189231845</c:v>
                </c:pt>
                <c:pt idx="31">
                  <c:v>3.5500729668900002</c:v>
                </c:pt>
                <c:pt idx="32">
                  <c:v>3.5368713754700001</c:v>
                </c:pt>
                <c:pt idx="33">
                  <c:v>3.5257409818599998</c:v>
                </c:pt>
                <c:pt idx="34">
                  <c:v>3.5131432015300001</c:v>
                </c:pt>
                <c:pt idx="35">
                  <c:v>3.4997173850399999</c:v>
                </c:pt>
                <c:pt idx="36">
                  <c:v>3.4883742185100002</c:v>
                </c:pt>
                <c:pt idx="37">
                  <c:v>3.4761032933</c:v>
                </c:pt>
                <c:pt idx="38">
                  <c:v>3.4632811263500001</c:v>
                </c:pt>
                <c:pt idx="39">
                  <c:v>3.451888453</c:v>
                </c:pt>
                <c:pt idx="40">
                  <c:v>3.4391125764499999</c:v>
                </c:pt>
                <c:pt idx="41">
                  <c:v>3.4287177494000001</c:v>
                </c:pt>
                <c:pt idx="42">
                  <c:v>3.4162488229900001</c:v>
                </c:pt>
                <c:pt idx="43">
                  <c:v>3.4048001017699998</c:v>
                </c:pt>
                <c:pt idx="44">
                  <c:v>3.3938369475800001</c:v>
                </c:pt>
                <c:pt idx="45">
                  <c:v>3.38128753263</c:v>
                </c:pt>
                <c:pt idx="46">
                  <c:v>3.37095355664</c:v>
                </c:pt>
                <c:pt idx="47">
                  <c:v>3.360933138</c:v>
                </c:pt>
                <c:pt idx="48">
                  <c:v>3.3499905980800002</c:v>
                </c:pt>
                <c:pt idx="49">
                  <c:v>3.3396624836100002</c:v>
                </c:pt>
                <c:pt idx="50">
                  <c:v>3.3285022575599998</c:v>
                </c:pt>
                <c:pt idx="51">
                  <c:v>3.3190286052400002</c:v>
                </c:pt>
                <c:pt idx="52">
                  <c:v>3.3110048838599999</c:v>
                </c:pt>
                <c:pt idx="53">
                  <c:v>3.2974632496899998</c:v>
                </c:pt>
                <c:pt idx="54">
                  <c:v>3.2934755767600001</c:v>
                </c:pt>
                <c:pt idx="55">
                  <c:v>3.2795320811500002</c:v>
                </c:pt>
                <c:pt idx="56">
                  <c:v>3.2738755025300001</c:v>
                </c:pt>
                <c:pt idx="57">
                  <c:v>3.26279389855</c:v>
                </c:pt>
                <c:pt idx="58">
                  <c:v>3.2565494839300002</c:v>
                </c:pt>
                <c:pt idx="59">
                  <c:v>3.2468435543699998</c:v>
                </c:pt>
                <c:pt idx="60">
                  <c:v>3.2395749132099998</c:v>
                </c:pt>
                <c:pt idx="61">
                  <c:v>3.2276510317499998</c:v>
                </c:pt>
                <c:pt idx="62">
                  <c:v>3.2229804901899999</c:v>
                </c:pt>
                <c:pt idx="63">
                  <c:v>3.2155842997500002</c:v>
                </c:pt>
              </c:numCache>
            </c:numRef>
          </c:yVal>
          <c:smooth val="0"/>
          <c:extLst>
            <c:ext xmlns:c16="http://schemas.microsoft.com/office/drawing/2014/chart" uri="{C3380CC4-5D6E-409C-BE32-E72D297353CC}">
              <c16:uniqueId val="{00000004-DF22-4978-AE4C-CD53EAA7806B}"/>
            </c:ext>
          </c:extLst>
        </c:ser>
        <c:ser>
          <c:idx val="5"/>
          <c:order val="5"/>
          <c:tx>
            <c:strRef>
              <c:f>[CalTab.xlsx]Sheet1!$I$3</c:f>
              <c:strCache>
                <c:ptCount val="1"/>
                <c:pt idx="0">
                  <c:v>BK10-TB5</c:v>
                </c:pt>
              </c:strCache>
            </c:strRef>
          </c:tx>
          <c:spPr>
            <a:ln w="19050" cap="rnd">
              <a:noFill/>
              <a:round/>
            </a:ln>
            <a:effectLst/>
          </c:spPr>
          <c:marker>
            <c:symbol val="circle"/>
            <c:size val="5"/>
            <c:spPr>
              <a:solidFill>
                <a:schemeClr val="accent6"/>
              </a:solidFill>
              <a:ln w="9525">
                <a:solidFill>
                  <a:schemeClr val="accent6"/>
                </a:solidFill>
              </a:ln>
              <a:effectLst/>
            </c:spPr>
          </c:marker>
          <c:xVal>
            <c:numRef>
              <c:f>[CalTab.xlsx]Sheet1!$C$4:$C$67</c:f>
              <c:numCache>
                <c:formatCode>General</c:formatCode>
                <c:ptCount val="64"/>
                <c:pt idx="0">
                  <c:v>32</c:v>
                </c:pt>
                <c:pt idx="1">
                  <c:v>33</c:v>
                </c:pt>
                <c:pt idx="2">
                  <c:v>34</c:v>
                </c:pt>
                <c:pt idx="3">
                  <c:v>35</c:v>
                </c:pt>
                <c:pt idx="4">
                  <c:v>36</c:v>
                </c:pt>
                <c:pt idx="5">
                  <c:v>37</c:v>
                </c:pt>
                <c:pt idx="6">
                  <c:v>38</c:v>
                </c:pt>
                <c:pt idx="7">
                  <c:v>39</c:v>
                </c:pt>
                <c:pt idx="8">
                  <c:v>40</c:v>
                </c:pt>
                <c:pt idx="9">
                  <c:v>41</c:v>
                </c:pt>
                <c:pt idx="10">
                  <c:v>42</c:v>
                </c:pt>
                <c:pt idx="11">
                  <c:v>43</c:v>
                </c:pt>
                <c:pt idx="12">
                  <c:v>44</c:v>
                </c:pt>
                <c:pt idx="13">
                  <c:v>45</c:v>
                </c:pt>
                <c:pt idx="14">
                  <c:v>46</c:v>
                </c:pt>
                <c:pt idx="15">
                  <c:v>47</c:v>
                </c:pt>
                <c:pt idx="16">
                  <c:v>48</c:v>
                </c:pt>
                <c:pt idx="17">
                  <c:v>49</c:v>
                </c:pt>
                <c:pt idx="18">
                  <c:v>50</c:v>
                </c:pt>
                <c:pt idx="19">
                  <c:v>51</c:v>
                </c:pt>
                <c:pt idx="20">
                  <c:v>52</c:v>
                </c:pt>
                <c:pt idx="21">
                  <c:v>53</c:v>
                </c:pt>
                <c:pt idx="22">
                  <c:v>54</c:v>
                </c:pt>
                <c:pt idx="23">
                  <c:v>55</c:v>
                </c:pt>
                <c:pt idx="24">
                  <c:v>56</c:v>
                </c:pt>
                <c:pt idx="25">
                  <c:v>57</c:v>
                </c:pt>
                <c:pt idx="26">
                  <c:v>58</c:v>
                </c:pt>
                <c:pt idx="27">
                  <c:v>59</c:v>
                </c:pt>
                <c:pt idx="28">
                  <c:v>60</c:v>
                </c:pt>
                <c:pt idx="29">
                  <c:v>61</c:v>
                </c:pt>
                <c:pt idx="30">
                  <c:v>62</c:v>
                </c:pt>
                <c:pt idx="31">
                  <c:v>63</c:v>
                </c:pt>
                <c:pt idx="32">
                  <c:v>64</c:v>
                </c:pt>
                <c:pt idx="33">
                  <c:v>65</c:v>
                </c:pt>
                <c:pt idx="34">
                  <c:v>66</c:v>
                </c:pt>
                <c:pt idx="35">
                  <c:v>67</c:v>
                </c:pt>
                <c:pt idx="36">
                  <c:v>68</c:v>
                </c:pt>
                <c:pt idx="37">
                  <c:v>69</c:v>
                </c:pt>
                <c:pt idx="38">
                  <c:v>70</c:v>
                </c:pt>
                <c:pt idx="39">
                  <c:v>71</c:v>
                </c:pt>
                <c:pt idx="40">
                  <c:v>72</c:v>
                </c:pt>
                <c:pt idx="41">
                  <c:v>73</c:v>
                </c:pt>
                <c:pt idx="42">
                  <c:v>74</c:v>
                </c:pt>
                <c:pt idx="43">
                  <c:v>75</c:v>
                </c:pt>
                <c:pt idx="44">
                  <c:v>76</c:v>
                </c:pt>
                <c:pt idx="45">
                  <c:v>77</c:v>
                </c:pt>
                <c:pt idx="46">
                  <c:v>78</c:v>
                </c:pt>
                <c:pt idx="47">
                  <c:v>79</c:v>
                </c:pt>
                <c:pt idx="48">
                  <c:v>80</c:v>
                </c:pt>
                <c:pt idx="49">
                  <c:v>81</c:v>
                </c:pt>
                <c:pt idx="50">
                  <c:v>82</c:v>
                </c:pt>
                <c:pt idx="51">
                  <c:v>83</c:v>
                </c:pt>
                <c:pt idx="52">
                  <c:v>84</c:v>
                </c:pt>
                <c:pt idx="53">
                  <c:v>85</c:v>
                </c:pt>
                <c:pt idx="54">
                  <c:v>86</c:v>
                </c:pt>
                <c:pt idx="55">
                  <c:v>87</c:v>
                </c:pt>
                <c:pt idx="56">
                  <c:v>88</c:v>
                </c:pt>
                <c:pt idx="57">
                  <c:v>89</c:v>
                </c:pt>
                <c:pt idx="58">
                  <c:v>90</c:v>
                </c:pt>
                <c:pt idx="59">
                  <c:v>91</c:v>
                </c:pt>
                <c:pt idx="60">
                  <c:v>92</c:v>
                </c:pt>
                <c:pt idx="61">
                  <c:v>93</c:v>
                </c:pt>
                <c:pt idx="62">
                  <c:v>94</c:v>
                </c:pt>
                <c:pt idx="63">
                  <c:v>95</c:v>
                </c:pt>
              </c:numCache>
            </c:numRef>
          </c:xVal>
          <c:yVal>
            <c:numRef>
              <c:f>[CalTab.xlsx]Sheet1!$I$4:$I$67</c:f>
              <c:numCache>
                <c:formatCode>General</c:formatCode>
                <c:ptCount val="64"/>
                <c:pt idx="0">
                  <c:v>3.8063274193900001</c:v>
                </c:pt>
                <c:pt idx="1">
                  <c:v>3.7966612722600002</c:v>
                </c:pt>
                <c:pt idx="2">
                  <c:v>3.7886703154100001</c:v>
                </c:pt>
                <c:pt idx="3">
                  <c:v>3.77765276453</c:v>
                </c:pt>
                <c:pt idx="4">
                  <c:v>3.7696427608600001</c:v>
                </c:pt>
                <c:pt idx="5">
                  <c:v>3.75950998257</c:v>
                </c:pt>
                <c:pt idx="6">
                  <c:v>3.74992798732</c:v>
                </c:pt>
                <c:pt idx="7">
                  <c:v>3.7402276000899999</c:v>
                </c:pt>
                <c:pt idx="8">
                  <c:v>3.7315847198999998</c:v>
                </c:pt>
                <c:pt idx="9">
                  <c:v>3.7218994399500001</c:v>
                </c:pt>
                <c:pt idx="10">
                  <c:v>3.7117219704600002</c:v>
                </c:pt>
                <c:pt idx="11">
                  <c:v>3.69853396792</c:v>
                </c:pt>
                <c:pt idx="12">
                  <c:v>3.6906278233599998</c:v>
                </c:pt>
                <c:pt idx="13">
                  <c:v>3.67830869325</c:v>
                </c:pt>
                <c:pt idx="14">
                  <c:v>3.6671648751700001</c:v>
                </c:pt>
                <c:pt idx="15">
                  <c:v>3.6562713973099998</c:v>
                </c:pt>
                <c:pt idx="16">
                  <c:v>3.6439921647300002</c:v>
                </c:pt>
                <c:pt idx="17">
                  <c:v>3.6330544921499999</c:v>
                </c:pt>
                <c:pt idx="18">
                  <c:v>3.6221095233899998</c:v>
                </c:pt>
                <c:pt idx="19">
                  <c:v>3.6093211842500001</c:v>
                </c:pt>
                <c:pt idx="20">
                  <c:v>3.5979003127900002</c:v>
                </c:pt>
                <c:pt idx="21">
                  <c:v>3.5853656585599998</c:v>
                </c:pt>
                <c:pt idx="22">
                  <c:v>3.57237525152</c:v>
                </c:pt>
                <c:pt idx="23">
                  <c:v>3.5598770882899999</c:v>
                </c:pt>
                <c:pt idx="24">
                  <c:v>3.5494054285900001</c:v>
                </c:pt>
                <c:pt idx="25">
                  <c:v>3.53547140472</c:v>
                </c:pt>
                <c:pt idx="26">
                  <c:v>3.52369448475</c:v>
                </c:pt>
                <c:pt idx="27">
                  <c:v>3.5113458798299999</c:v>
                </c:pt>
                <c:pt idx="28">
                  <c:v>3.4983217714100001</c:v>
                </c:pt>
                <c:pt idx="29">
                  <c:v>3.4873708651199999</c:v>
                </c:pt>
                <c:pt idx="30">
                  <c:v>3.4750863349699999</c:v>
                </c:pt>
                <c:pt idx="31">
                  <c:v>3.4629477587299999</c:v>
                </c:pt>
                <c:pt idx="32">
                  <c:v>3.4501059177600002</c:v>
                </c:pt>
                <c:pt idx="33">
                  <c:v>3.4390612426199998</c:v>
                </c:pt>
                <c:pt idx="34">
                  <c:v>3.4266773222000002</c:v>
                </c:pt>
                <c:pt idx="35">
                  <c:v>3.4144185226200001</c:v>
                </c:pt>
                <c:pt idx="36">
                  <c:v>3.4034366019600002</c:v>
                </c:pt>
                <c:pt idx="37">
                  <c:v>3.3924092351100001</c:v>
                </c:pt>
                <c:pt idx="38">
                  <c:v>3.3803227952800001</c:v>
                </c:pt>
                <c:pt idx="39">
                  <c:v>3.3686530959400001</c:v>
                </c:pt>
                <c:pt idx="40">
                  <c:v>3.3572075537799999</c:v>
                </c:pt>
                <c:pt idx="41">
                  <c:v>3.3457902641900001</c:v>
                </c:pt>
                <c:pt idx="42">
                  <c:v>3.3346784544400001</c:v>
                </c:pt>
                <c:pt idx="43">
                  <c:v>3.3243990478800001</c:v>
                </c:pt>
                <c:pt idx="44">
                  <c:v>3.3144747089900002</c:v>
                </c:pt>
                <c:pt idx="45">
                  <c:v>3.3048747648600001</c:v>
                </c:pt>
                <c:pt idx="46">
                  <c:v>3.2929625845500001</c:v>
                </c:pt>
                <c:pt idx="47">
                  <c:v>3.2822750489799999</c:v>
                </c:pt>
                <c:pt idx="48">
                  <c:v>3.2750776321999999</c:v>
                </c:pt>
                <c:pt idx="49">
                  <c:v>3.2643167851200001</c:v>
                </c:pt>
                <c:pt idx="50">
                  <c:v>3.25568026994</c:v>
                </c:pt>
                <c:pt idx="51">
                  <c:v>3.2452019753500001</c:v>
                </c:pt>
                <c:pt idx="52">
                  <c:v>3.2381621870399999</c:v>
                </c:pt>
                <c:pt idx="53">
                  <c:v>3.2292749891999999</c:v>
                </c:pt>
                <c:pt idx="54">
                  <c:v>3.2190332394599999</c:v>
                </c:pt>
                <c:pt idx="55">
                  <c:v>3.2122457465399998</c:v>
                </c:pt>
                <c:pt idx="56">
                  <c:v>3.2051931603899999</c:v>
                </c:pt>
                <c:pt idx="57">
                  <c:v>3.1954525335500001</c:v>
                </c:pt>
                <c:pt idx="58">
                  <c:v>3.1872250881299999</c:v>
                </c:pt>
                <c:pt idx="59">
                  <c:v>3.1790743785100002</c:v>
                </c:pt>
                <c:pt idx="60">
                  <c:v>3.1712996588600002</c:v>
                </c:pt>
                <c:pt idx="61">
                  <c:v>3.1644987577000001</c:v>
                </c:pt>
                <c:pt idx="62">
                  <c:v>3.15654537119</c:v>
                </c:pt>
                <c:pt idx="63">
                  <c:v>3.14822673779</c:v>
                </c:pt>
              </c:numCache>
            </c:numRef>
          </c:yVal>
          <c:smooth val="0"/>
          <c:extLst>
            <c:ext xmlns:c16="http://schemas.microsoft.com/office/drawing/2014/chart" uri="{C3380CC4-5D6E-409C-BE32-E72D297353CC}">
              <c16:uniqueId val="{00000005-DF22-4978-AE4C-CD53EAA7806B}"/>
            </c:ext>
          </c:extLst>
        </c:ser>
        <c:ser>
          <c:idx val="6"/>
          <c:order val="6"/>
          <c:tx>
            <c:strRef>
              <c:f>[CalTab.xlsx]Sheet1!$J$3</c:f>
              <c:strCache>
                <c:ptCount val="1"/>
                <c:pt idx="0">
                  <c:v>BK11-TB4</c:v>
                </c:pt>
              </c:strCache>
            </c:strRef>
          </c:tx>
          <c:spPr>
            <a:ln w="19050" cap="rnd">
              <a:noFill/>
              <a:round/>
            </a:ln>
            <a:effectLst/>
          </c:spPr>
          <c:marker>
            <c:symbol val="circle"/>
            <c:size val="5"/>
            <c:spPr>
              <a:solidFill>
                <a:schemeClr val="accent1">
                  <a:lumMod val="60000"/>
                </a:schemeClr>
              </a:solidFill>
              <a:ln w="9525">
                <a:solidFill>
                  <a:schemeClr val="accent1">
                    <a:lumMod val="60000"/>
                  </a:schemeClr>
                </a:solidFill>
              </a:ln>
              <a:effectLst/>
            </c:spPr>
          </c:marker>
          <c:xVal>
            <c:numRef>
              <c:f>[CalTab.xlsx]Sheet1!$C$4:$C$67</c:f>
              <c:numCache>
                <c:formatCode>General</c:formatCode>
                <c:ptCount val="64"/>
                <c:pt idx="0">
                  <c:v>32</c:v>
                </c:pt>
                <c:pt idx="1">
                  <c:v>33</c:v>
                </c:pt>
                <c:pt idx="2">
                  <c:v>34</c:v>
                </c:pt>
                <c:pt idx="3">
                  <c:v>35</c:v>
                </c:pt>
                <c:pt idx="4">
                  <c:v>36</c:v>
                </c:pt>
                <c:pt idx="5">
                  <c:v>37</c:v>
                </c:pt>
                <c:pt idx="6">
                  <c:v>38</c:v>
                </c:pt>
                <c:pt idx="7">
                  <c:v>39</c:v>
                </c:pt>
                <c:pt idx="8">
                  <c:v>40</c:v>
                </c:pt>
                <c:pt idx="9">
                  <c:v>41</c:v>
                </c:pt>
                <c:pt idx="10">
                  <c:v>42</c:v>
                </c:pt>
                <c:pt idx="11">
                  <c:v>43</c:v>
                </c:pt>
                <c:pt idx="12">
                  <c:v>44</c:v>
                </c:pt>
                <c:pt idx="13">
                  <c:v>45</c:v>
                </c:pt>
                <c:pt idx="14">
                  <c:v>46</c:v>
                </c:pt>
                <c:pt idx="15">
                  <c:v>47</c:v>
                </c:pt>
                <c:pt idx="16">
                  <c:v>48</c:v>
                </c:pt>
                <c:pt idx="17">
                  <c:v>49</c:v>
                </c:pt>
                <c:pt idx="18">
                  <c:v>50</c:v>
                </c:pt>
                <c:pt idx="19">
                  <c:v>51</c:v>
                </c:pt>
                <c:pt idx="20">
                  <c:v>52</c:v>
                </c:pt>
                <c:pt idx="21">
                  <c:v>53</c:v>
                </c:pt>
                <c:pt idx="22">
                  <c:v>54</c:v>
                </c:pt>
                <c:pt idx="23">
                  <c:v>55</c:v>
                </c:pt>
                <c:pt idx="24">
                  <c:v>56</c:v>
                </c:pt>
                <c:pt idx="25">
                  <c:v>57</c:v>
                </c:pt>
                <c:pt idx="26">
                  <c:v>58</c:v>
                </c:pt>
                <c:pt idx="27">
                  <c:v>59</c:v>
                </c:pt>
                <c:pt idx="28">
                  <c:v>60</c:v>
                </c:pt>
                <c:pt idx="29">
                  <c:v>61</c:v>
                </c:pt>
                <c:pt idx="30">
                  <c:v>62</c:v>
                </c:pt>
                <c:pt idx="31">
                  <c:v>63</c:v>
                </c:pt>
                <c:pt idx="32">
                  <c:v>64</c:v>
                </c:pt>
                <c:pt idx="33">
                  <c:v>65</c:v>
                </c:pt>
                <c:pt idx="34">
                  <c:v>66</c:v>
                </c:pt>
                <c:pt idx="35">
                  <c:v>67</c:v>
                </c:pt>
                <c:pt idx="36">
                  <c:v>68</c:v>
                </c:pt>
                <c:pt idx="37">
                  <c:v>69</c:v>
                </c:pt>
                <c:pt idx="38">
                  <c:v>70</c:v>
                </c:pt>
                <c:pt idx="39">
                  <c:v>71</c:v>
                </c:pt>
                <c:pt idx="40">
                  <c:v>72</c:v>
                </c:pt>
                <c:pt idx="41">
                  <c:v>73</c:v>
                </c:pt>
                <c:pt idx="42">
                  <c:v>74</c:v>
                </c:pt>
                <c:pt idx="43">
                  <c:v>75</c:v>
                </c:pt>
                <c:pt idx="44">
                  <c:v>76</c:v>
                </c:pt>
                <c:pt idx="45">
                  <c:v>77</c:v>
                </c:pt>
                <c:pt idx="46">
                  <c:v>78</c:v>
                </c:pt>
                <c:pt idx="47">
                  <c:v>79</c:v>
                </c:pt>
                <c:pt idx="48">
                  <c:v>80</c:v>
                </c:pt>
                <c:pt idx="49">
                  <c:v>81</c:v>
                </c:pt>
                <c:pt idx="50">
                  <c:v>82</c:v>
                </c:pt>
                <c:pt idx="51">
                  <c:v>83</c:v>
                </c:pt>
                <c:pt idx="52">
                  <c:v>84</c:v>
                </c:pt>
                <c:pt idx="53">
                  <c:v>85</c:v>
                </c:pt>
                <c:pt idx="54">
                  <c:v>86</c:v>
                </c:pt>
                <c:pt idx="55">
                  <c:v>87</c:v>
                </c:pt>
                <c:pt idx="56">
                  <c:v>88</c:v>
                </c:pt>
                <c:pt idx="57">
                  <c:v>89</c:v>
                </c:pt>
                <c:pt idx="58">
                  <c:v>90</c:v>
                </c:pt>
                <c:pt idx="59">
                  <c:v>91</c:v>
                </c:pt>
                <c:pt idx="60">
                  <c:v>92</c:v>
                </c:pt>
                <c:pt idx="61">
                  <c:v>93</c:v>
                </c:pt>
                <c:pt idx="62">
                  <c:v>94</c:v>
                </c:pt>
                <c:pt idx="63">
                  <c:v>95</c:v>
                </c:pt>
              </c:numCache>
            </c:numRef>
          </c:xVal>
          <c:yVal>
            <c:numRef>
              <c:f>[CalTab.xlsx]Sheet1!$J$4:$J$67</c:f>
              <c:numCache>
                <c:formatCode>General</c:formatCode>
                <c:ptCount val="64"/>
                <c:pt idx="0">
                  <c:v>3.8635600235899998</c:v>
                </c:pt>
                <c:pt idx="1">
                  <c:v>3.8518461205499999</c:v>
                </c:pt>
                <c:pt idx="2">
                  <c:v>3.8433658824400001</c:v>
                </c:pt>
                <c:pt idx="3">
                  <c:v>3.8339191923599998</c:v>
                </c:pt>
                <c:pt idx="4">
                  <c:v>3.8232210311200001</c:v>
                </c:pt>
                <c:pt idx="5">
                  <c:v>3.8144269562300002</c:v>
                </c:pt>
                <c:pt idx="6">
                  <c:v>3.8015498061900002</c:v>
                </c:pt>
                <c:pt idx="7">
                  <c:v>3.79298594706</c:v>
                </c:pt>
                <c:pt idx="8">
                  <c:v>3.78246890511</c:v>
                </c:pt>
                <c:pt idx="9">
                  <c:v>3.77341203772</c:v>
                </c:pt>
                <c:pt idx="10">
                  <c:v>3.7648881164399999</c:v>
                </c:pt>
                <c:pt idx="11">
                  <c:v>3.7522256984400002</c:v>
                </c:pt>
                <c:pt idx="12">
                  <c:v>3.7424090238000001</c:v>
                </c:pt>
                <c:pt idx="13">
                  <c:v>3.7311441132200001</c:v>
                </c:pt>
                <c:pt idx="14">
                  <c:v>3.7198115782499999</c:v>
                </c:pt>
                <c:pt idx="15">
                  <c:v>3.70958755378</c:v>
                </c:pt>
                <c:pt idx="16">
                  <c:v>3.6982729116900002</c:v>
                </c:pt>
                <c:pt idx="17">
                  <c:v>3.6873147395300001</c:v>
                </c:pt>
                <c:pt idx="18">
                  <c:v>3.6757122567699998</c:v>
                </c:pt>
                <c:pt idx="19">
                  <c:v>3.6635008089399999</c:v>
                </c:pt>
                <c:pt idx="20">
                  <c:v>3.65205360646</c:v>
                </c:pt>
                <c:pt idx="21">
                  <c:v>3.6408624913300001</c:v>
                </c:pt>
                <c:pt idx="22">
                  <c:v>3.6291992715800001</c:v>
                </c:pt>
                <c:pt idx="23">
                  <c:v>3.6163880604799998</c:v>
                </c:pt>
                <c:pt idx="24">
                  <c:v>3.60527344568</c:v>
                </c:pt>
                <c:pt idx="25">
                  <c:v>3.5912875337700001</c:v>
                </c:pt>
                <c:pt idx="26">
                  <c:v>3.58020926303</c:v>
                </c:pt>
                <c:pt idx="27">
                  <c:v>3.5678669223999999</c:v>
                </c:pt>
                <c:pt idx="28">
                  <c:v>3.5553492419800001</c:v>
                </c:pt>
                <c:pt idx="29">
                  <c:v>3.5426711268100002</c:v>
                </c:pt>
                <c:pt idx="30">
                  <c:v>3.5310648415000001</c:v>
                </c:pt>
                <c:pt idx="31">
                  <c:v>3.5179041204499999</c:v>
                </c:pt>
                <c:pt idx="32">
                  <c:v>3.5069078186899998</c:v>
                </c:pt>
                <c:pt idx="33">
                  <c:v>3.4935675257300001</c:v>
                </c:pt>
                <c:pt idx="34">
                  <c:v>3.4816762838500002</c:v>
                </c:pt>
                <c:pt idx="35">
                  <c:v>3.4686113536300001</c:v>
                </c:pt>
                <c:pt idx="36">
                  <c:v>3.4569969447700002</c:v>
                </c:pt>
                <c:pt idx="37">
                  <c:v>3.4450819019900001</c:v>
                </c:pt>
                <c:pt idx="38">
                  <c:v>3.4329025609700001</c:v>
                </c:pt>
                <c:pt idx="39">
                  <c:v>3.4206079781600001</c:v>
                </c:pt>
                <c:pt idx="40">
                  <c:v>3.4082904999300001</c:v>
                </c:pt>
                <c:pt idx="41">
                  <c:v>3.39749065043</c:v>
                </c:pt>
                <c:pt idx="42">
                  <c:v>3.38490274729</c:v>
                </c:pt>
                <c:pt idx="43">
                  <c:v>3.37519135896</c:v>
                </c:pt>
                <c:pt idx="44">
                  <c:v>3.36268069673</c:v>
                </c:pt>
                <c:pt idx="45">
                  <c:v>3.3516625125699999</c:v>
                </c:pt>
                <c:pt idx="46">
                  <c:v>3.3407270160500002</c:v>
                </c:pt>
                <c:pt idx="47">
                  <c:v>3.3294889845400002</c:v>
                </c:pt>
                <c:pt idx="48">
                  <c:v>3.3197808870999999</c:v>
                </c:pt>
                <c:pt idx="49">
                  <c:v>3.3082008682700002</c:v>
                </c:pt>
                <c:pt idx="50">
                  <c:v>3.2977468334200002</c:v>
                </c:pt>
                <c:pt idx="51">
                  <c:v>3.2890104068800001</c:v>
                </c:pt>
                <c:pt idx="52">
                  <c:v>3.2800931108100002</c:v>
                </c:pt>
                <c:pt idx="53">
                  <c:v>3.2672394391399999</c:v>
                </c:pt>
                <c:pt idx="54">
                  <c:v>3.2617896123399999</c:v>
                </c:pt>
                <c:pt idx="55">
                  <c:v>3.2501962333600001</c:v>
                </c:pt>
                <c:pt idx="56">
                  <c:v>3.2426988155199998</c:v>
                </c:pt>
                <c:pt idx="57">
                  <c:v>3.2322111760399999</c:v>
                </c:pt>
                <c:pt idx="58">
                  <c:v>3.22544585746</c:v>
                </c:pt>
                <c:pt idx="59">
                  <c:v>3.2142443867099999</c:v>
                </c:pt>
                <c:pt idx="60">
                  <c:v>3.2064015883199999</c:v>
                </c:pt>
                <c:pt idx="61">
                  <c:v>3.1995557933100001</c:v>
                </c:pt>
                <c:pt idx="62">
                  <c:v>3.19265822842</c:v>
                </c:pt>
                <c:pt idx="63">
                  <c:v>3.1823290860100002</c:v>
                </c:pt>
              </c:numCache>
            </c:numRef>
          </c:yVal>
          <c:smooth val="0"/>
          <c:extLst>
            <c:ext xmlns:c16="http://schemas.microsoft.com/office/drawing/2014/chart" uri="{C3380CC4-5D6E-409C-BE32-E72D297353CC}">
              <c16:uniqueId val="{00000006-DF22-4978-AE4C-CD53EAA7806B}"/>
            </c:ext>
          </c:extLst>
        </c:ser>
        <c:ser>
          <c:idx val="7"/>
          <c:order val="7"/>
          <c:tx>
            <c:strRef>
              <c:f>[CalTab.xlsx]Sheet1!$K$3</c:f>
              <c:strCache>
                <c:ptCount val="1"/>
                <c:pt idx="0">
                  <c:v>BK11-TB5</c:v>
                </c:pt>
              </c:strCache>
            </c:strRef>
          </c:tx>
          <c:spPr>
            <a:ln w="19050" cap="rnd">
              <a:noFill/>
              <a:round/>
            </a:ln>
            <a:effectLst/>
          </c:spPr>
          <c:marker>
            <c:symbol val="circle"/>
            <c:size val="5"/>
            <c:spPr>
              <a:solidFill>
                <a:schemeClr val="accent2">
                  <a:lumMod val="60000"/>
                </a:schemeClr>
              </a:solidFill>
              <a:ln w="9525">
                <a:solidFill>
                  <a:schemeClr val="accent2">
                    <a:lumMod val="60000"/>
                  </a:schemeClr>
                </a:solidFill>
              </a:ln>
              <a:effectLst/>
            </c:spPr>
          </c:marker>
          <c:xVal>
            <c:numRef>
              <c:f>[CalTab.xlsx]Sheet1!$C$4:$C$67</c:f>
              <c:numCache>
                <c:formatCode>General</c:formatCode>
                <c:ptCount val="64"/>
                <c:pt idx="0">
                  <c:v>32</c:v>
                </c:pt>
                <c:pt idx="1">
                  <c:v>33</c:v>
                </c:pt>
                <c:pt idx="2">
                  <c:v>34</c:v>
                </c:pt>
                <c:pt idx="3">
                  <c:v>35</c:v>
                </c:pt>
                <c:pt idx="4">
                  <c:v>36</c:v>
                </c:pt>
                <c:pt idx="5">
                  <c:v>37</c:v>
                </c:pt>
                <c:pt idx="6">
                  <c:v>38</c:v>
                </c:pt>
                <c:pt idx="7">
                  <c:v>39</c:v>
                </c:pt>
                <c:pt idx="8">
                  <c:v>40</c:v>
                </c:pt>
                <c:pt idx="9">
                  <c:v>41</c:v>
                </c:pt>
                <c:pt idx="10">
                  <c:v>42</c:v>
                </c:pt>
                <c:pt idx="11">
                  <c:v>43</c:v>
                </c:pt>
                <c:pt idx="12">
                  <c:v>44</c:v>
                </c:pt>
                <c:pt idx="13">
                  <c:v>45</c:v>
                </c:pt>
                <c:pt idx="14">
                  <c:v>46</c:v>
                </c:pt>
                <c:pt idx="15">
                  <c:v>47</c:v>
                </c:pt>
                <c:pt idx="16">
                  <c:v>48</c:v>
                </c:pt>
                <c:pt idx="17">
                  <c:v>49</c:v>
                </c:pt>
                <c:pt idx="18">
                  <c:v>50</c:v>
                </c:pt>
                <c:pt idx="19">
                  <c:v>51</c:v>
                </c:pt>
                <c:pt idx="20">
                  <c:v>52</c:v>
                </c:pt>
                <c:pt idx="21">
                  <c:v>53</c:v>
                </c:pt>
                <c:pt idx="22">
                  <c:v>54</c:v>
                </c:pt>
                <c:pt idx="23">
                  <c:v>55</c:v>
                </c:pt>
                <c:pt idx="24">
                  <c:v>56</c:v>
                </c:pt>
                <c:pt idx="25">
                  <c:v>57</c:v>
                </c:pt>
                <c:pt idx="26">
                  <c:v>58</c:v>
                </c:pt>
                <c:pt idx="27">
                  <c:v>59</c:v>
                </c:pt>
                <c:pt idx="28">
                  <c:v>60</c:v>
                </c:pt>
                <c:pt idx="29">
                  <c:v>61</c:v>
                </c:pt>
                <c:pt idx="30">
                  <c:v>62</c:v>
                </c:pt>
                <c:pt idx="31">
                  <c:v>63</c:v>
                </c:pt>
                <c:pt idx="32">
                  <c:v>64</c:v>
                </c:pt>
                <c:pt idx="33">
                  <c:v>65</c:v>
                </c:pt>
                <c:pt idx="34">
                  <c:v>66</c:v>
                </c:pt>
                <c:pt idx="35">
                  <c:v>67</c:v>
                </c:pt>
                <c:pt idx="36">
                  <c:v>68</c:v>
                </c:pt>
                <c:pt idx="37">
                  <c:v>69</c:v>
                </c:pt>
                <c:pt idx="38">
                  <c:v>70</c:v>
                </c:pt>
                <c:pt idx="39">
                  <c:v>71</c:v>
                </c:pt>
                <c:pt idx="40">
                  <c:v>72</c:v>
                </c:pt>
                <c:pt idx="41">
                  <c:v>73</c:v>
                </c:pt>
                <c:pt idx="42">
                  <c:v>74</c:v>
                </c:pt>
                <c:pt idx="43">
                  <c:v>75</c:v>
                </c:pt>
                <c:pt idx="44">
                  <c:v>76</c:v>
                </c:pt>
                <c:pt idx="45">
                  <c:v>77</c:v>
                </c:pt>
                <c:pt idx="46">
                  <c:v>78</c:v>
                </c:pt>
                <c:pt idx="47">
                  <c:v>79</c:v>
                </c:pt>
                <c:pt idx="48">
                  <c:v>80</c:v>
                </c:pt>
                <c:pt idx="49">
                  <c:v>81</c:v>
                </c:pt>
                <c:pt idx="50">
                  <c:v>82</c:v>
                </c:pt>
                <c:pt idx="51">
                  <c:v>83</c:v>
                </c:pt>
                <c:pt idx="52">
                  <c:v>84</c:v>
                </c:pt>
                <c:pt idx="53">
                  <c:v>85</c:v>
                </c:pt>
                <c:pt idx="54">
                  <c:v>86</c:v>
                </c:pt>
                <c:pt idx="55">
                  <c:v>87</c:v>
                </c:pt>
                <c:pt idx="56">
                  <c:v>88</c:v>
                </c:pt>
                <c:pt idx="57">
                  <c:v>89</c:v>
                </c:pt>
                <c:pt idx="58">
                  <c:v>90</c:v>
                </c:pt>
                <c:pt idx="59">
                  <c:v>91</c:v>
                </c:pt>
                <c:pt idx="60">
                  <c:v>92</c:v>
                </c:pt>
                <c:pt idx="61">
                  <c:v>93</c:v>
                </c:pt>
                <c:pt idx="62">
                  <c:v>94</c:v>
                </c:pt>
                <c:pt idx="63">
                  <c:v>95</c:v>
                </c:pt>
              </c:numCache>
            </c:numRef>
          </c:xVal>
          <c:yVal>
            <c:numRef>
              <c:f>[CalTab.xlsx]Sheet1!$K$4:$K$67</c:f>
              <c:numCache>
                <c:formatCode>General</c:formatCode>
                <c:ptCount val="64"/>
                <c:pt idx="0">
                  <c:v>3.8384936398699998</c:v>
                </c:pt>
                <c:pt idx="1">
                  <c:v>3.8293698029500001</c:v>
                </c:pt>
                <c:pt idx="2">
                  <c:v>3.8189913082000002</c:v>
                </c:pt>
                <c:pt idx="3">
                  <c:v>3.8096850186400002</c:v>
                </c:pt>
                <c:pt idx="4">
                  <c:v>3.7991035378600002</c:v>
                </c:pt>
                <c:pt idx="5">
                  <c:v>3.78948165597</c:v>
                </c:pt>
                <c:pt idx="6">
                  <c:v>3.7805255771900002</c:v>
                </c:pt>
                <c:pt idx="7">
                  <c:v>3.76912673503</c:v>
                </c:pt>
                <c:pt idx="8">
                  <c:v>3.75796586997</c:v>
                </c:pt>
                <c:pt idx="9">
                  <c:v>3.7497266917699998</c:v>
                </c:pt>
                <c:pt idx="10">
                  <c:v>3.7399932950100001</c:v>
                </c:pt>
                <c:pt idx="11">
                  <c:v>3.7277450699600001</c:v>
                </c:pt>
                <c:pt idx="12">
                  <c:v>3.7176535360899998</c:v>
                </c:pt>
                <c:pt idx="13">
                  <c:v>3.7048025900499999</c:v>
                </c:pt>
                <c:pt idx="14">
                  <c:v>3.6945450688000001</c:v>
                </c:pt>
                <c:pt idx="15">
                  <c:v>3.6828232698300001</c:v>
                </c:pt>
                <c:pt idx="16">
                  <c:v>3.67030266593</c:v>
                </c:pt>
                <c:pt idx="17">
                  <c:v>3.6595804025300001</c:v>
                </c:pt>
                <c:pt idx="18">
                  <c:v>3.6471750754699999</c:v>
                </c:pt>
                <c:pt idx="19">
                  <c:v>3.6359923498</c:v>
                </c:pt>
                <c:pt idx="20">
                  <c:v>3.6231002129399998</c:v>
                </c:pt>
                <c:pt idx="21">
                  <c:v>3.6107104837100001</c:v>
                </c:pt>
                <c:pt idx="22">
                  <c:v>3.6000665059800001</c:v>
                </c:pt>
                <c:pt idx="23">
                  <c:v>3.5869701146100001</c:v>
                </c:pt>
                <c:pt idx="24">
                  <c:v>3.5744396406600001</c:v>
                </c:pt>
                <c:pt idx="25">
                  <c:v>3.5617673727199999</c:v>
                </c:pt>
                <c:pt idx="26">
                  <c:v>3.55014875571</c:v>
                </c:pt>
                <c:pt idx="27">
                  <c:v>3.5375060674899999</c:v>
                </c:pt>
                <c:pt idx="28">
                  <c:v>3.5246184009200001</c:v>
                </c:pt>
                <c:pt idx="29">
                  <c:v>3.5123401381199999</c:v>
                </c:pt>
                <c:pt idx="30">
                  <c:v>3.5000865014700002</c:v>
                </c:pt>
                <c:pt idx="31">
                  <c:v>3.48881352713</c:v>
                </c:pt>
                <c:pt idx="32">
                  <c:v>3.4759972351199999</c:v>
                </c:pt>
                <c:pt idx="33">
                  <c:v>3.4642463977400002</c:v>
                </c:pt>
                <c:pt idx="34">
                  <c:v>3.4508914101500001</c:v>
                </c:pt>
                <c:pt idx="35">
                  <c:v>3.4396361614200002</c:v>
                </c:pt>
                <c:pt idx="36">
                  <c:v>3.42769989021</c:v>
                </c:pt>
                <c:pt idx="37">
                  <c:v>3.4157811392499999</c:v>
                </c:pt>
                <c:pt idx="38">
                  <c:v>3.40378079655</c:v>
                </c:pt>
                <c:pt idx="39">
                  <c:v>3.3922732137599998</c:v>
                </c:pt>
                <c:pt idx="40">
                  <c:v>3.38184310817</c:v>
                </c:pt>
                <c:pt idx="41">
                  <c:v>3.3697569919700001</c:v>
                </c:pt>
                <c:pt idx="42">
                  <c:v>3.35944063058</c:v>
                </c:pt>
                <c:pt idx="43">
                  <c:v>3.3486041540499998</c:v>
                </c:pt>
                <c:pt idx="44">
                  <c:v>3.3363338444099999</c:v>
                </c:pt>
                <c:pt idx="45">
                  <c:v>3.3257850538299998</c:v>
                </c:pt>
                <c:pt idx="46">
                  <c:v>3.31577151739</c:v>
                </c:pt>
                <c:pt idx="47">
                  <c:v>3.3061803543899999</c:v>
                </c:pt>
                <c:pt idx="48">
                  <c:v>3.2946934372499999</c:v>
                </c:pt>
                <c:pt idx="49">
                  <c:v>3.28517036031</c:v>
                </c:pt>
                <c:pt idx="50">
                  <c:v>3.27718358049</c:v>
                </c:pt>
                <c:pt idx="51">
                  <c:v>3.2664079321199999</c:v>
                </c:pt>
                <c:pt idx="52">
                  <c:v>3.2560635012199999</c:v>
                </c:pt>
                <c:pt idx="53">
                  <c:v>3.24848368941</c:v>
                </c:pt>
                <c:pt idx="54">
                  <c:v>3.2405179665900001</c:v>
                </c:pt>
                <c:pt idx="55">
                  <c:v>3.2303546759200001</c:v>
                </c:pt>
                <c:pt idx="56">
                  <c:v>3.22093776497</c:v>
                </c:pt>
                <c:pt idx="57">
                  <c:v>3.2117584074600001</c:v>
                </c:pt>
                <c:pt idx="58">
                  <c:v>3.2058877158799999</c:v>
                </c:pt>
                <c:pt idx="59">
                  <c:v>3.1965683111400001</c:v>
                </c:pt>
                <c:pt idx="60">
                  <c:v>3.18894089562</c:v>
                </c:pt>
                <c:pt idx="61">
                  <c:v>3.1811703108599998</c:v>
                </c:pt>
                <c:pt idx="62">
                  <c:v>3.1744838884400002</c:v>
                </c:pt>
                <c:pt idx="63">
                  <c:v>3.16493932284</c:v>
                </c:pt>
              </c:numCache>
            </c:numRef>
          </c:yVal>
          <c:smooth val="0"/>
          <c:extLst>
            <c:ext xmlns:c16="http://schemas.microsoft.com/office/drawing/2014/chart" uri="{C3380CC4-5D6E-409C-BE32-E72D297353CC}">
              <c16:uniqueId val="{00000007-DF22-4978-AE4C-CD53EAA7806B}"/>
            </c:ext>
          </c:extLst>
        </c:ser>
        <c:ser>
          <c:idx val="8"/>
          <c:order val="8"/>
          <c:tx>
            <c:strRef>
              <c:f>[CalTab.xlsx]Sheet1!$L$3</c:f>
              <c:strCache>
                <c:ptCount val="1"/>
                <c:pt idx="0">
                  <c:v>BK12-TB4</c:v>
                </c:pt>
              </c:strCache>
            </c:strRef>
          </c:tx>
          <c:spPr>
            <a:ln w="19050" cap="rnd">
              <a:noFill/>
              <a:round/>
            </a:ln>
            <a:effectLst/>
          </c:spPr>
          <c:marker>
            <c:symbol val="circle"/>
            <c:size val="5"/>
            <c:spPr>
              <a:solidFill>
                <a:schemeClr val="accent3">
                  <a:lumMod val="60000"/>
                </a:schemeClr>
              </a:solidFill>
              <a:ln w="9525">
                <a:solidFill>
                  <a:schemeClr val="accent3">
                    <a:lumMod val="60000"/>
                  </a:schemeClr>
                </a:solidFill>
              </a:ln>
              <a:effectLst/>
            </c:spPr>
          </c:marker>
          <c:xVal>
            <c:numRef>
              <c:f>[CalTab.xlsx]Sheet1!$C$4:$C$67</c:f>
              <c:numCache>
                <c:formatCode>General</c:formatCode>
                <c:ptCount val="64"/>
                <c:pt idx="0">
                  <c:v>32</c:v>
                </c:pt>
                <c:pt idx="1">
                  <c:v>33</c:v>
                </c:pt>
                <c:pt idx="2">
                  <c:v>34</c:v>
                </c:pt>
                <c:pt idx="3">
                  <c:v>35</c:v>
                </c:pt>
                <c:pt idx="4">
                  <c:v>36</c:v>
                </c:pt>
                <c:pt idx="5">
                  <c:v>37</c:v>
                </c:pt>
                <c:pt idx="6">
                  <c:v>38</c:v>
                </c:pt>
                <c:pt idx="7">
                  <c:v>39</c:v>
                </c:pt>
                <c:pt idx="8">
                  <c:v>40</c:v>
                </c:pt>
                <c:pt idx="9">
                  <c:v>41</c:v>
                </c:pt>
                <c:pt idx="10">
                  <c:v>42</c:v>
                </c:pt>
                <c:pt idx="11">
                  <c:v>43</c:v>
                </c:pt>
                <c:pt idx="12">
                  <c:v>44</c:v>
                </c:pt>
                <c:pt idx="13">
                  <c:v>45</c:v>
                </c:pt>
                <c:pt idx="14">
                  <c:v>46</c:v>
                </c:pt>
                <c:pt idx="15">
                  <c:v>47</c:v>
                </c:pt>
                <c:pt idx="16">
                  <c:v>48</c:v>
                </c:pt>
                <c:pt idx="17">
                  <c:v>49</c:v>
                </c:pt>
                <c:pt idx="18">
                  <c:v>50</c:v>
                </c:pt>
                <c:pt idx="19">
                  <c:v>51</c:v>
                </c:pt>
                <c:pt idx="20">
                  <c:v>52</c:v>
                </c:pt>
                <c:pt idx="21">
                  <c:v>53</c:v>
                </c:pt>
                <c:pt idx="22">
                  <c:v>54</c:v>
                </c:pt>
                <c:pt idx="23">
                  <c:v>55</c:v>
                </c:pt>
                <c:pt idx="24">
                  <c:v>56</c:v>
                </c:pt>
                <c:pt idx="25">
                  <c:v>57</c:v>
                </c:pt>
                <c:pt idx="26">
                  <c:v>58</c:v>
                </c:pt>
                <c:pt idx="27">
                  <c:v>59</c:v>
                </c:pt>
                <c:pt idx="28">
                  <c:v>60</c:v>
                </c:pt>
                <c:pt idx="29">
                  <c:v>61</c:v>
                </c:pt>
                <c:pt idx="30">
                  <c:v>62</c:v>
                </c:pt>
                <c:pt idx="31">
                  <c:v>63</c:v>
                </c:pt>
                <c:pt idx="32">
                  <c:v>64</c:v>
                </c:pt>
                <c:pt idx="33">
                  <c:v>65</c:v>
                </c:pt>
                <c:pt idx="34">
                  <c:v>66</c:v>
                </c:pt>
                <c:pt idx="35">
                  <c:v>67</c:v>
                </c:pt>
                <c:pt idx="36">
                  <c:v>68</c:v>
                </c:pt>
                <c:pt idx="37">
                  <c:v>69</c:v>
                </c:pt>
                <c:pt idx="38">
                  <c:v>70</c:v>
                </c:pt>
                <c:pt idx="39">
                  <c:v>71</c:v>
                </c:pt>
                <c:pt idx="40">
                  <c:v>72</c:v>
                </c:pt>
                <c:pt idx="41">
                  <c:v>73</c:v>
                </c:pt>
                <c:pt idx="42">
                  <c:v>74</c:v>
                </c:pt>
                <c:pt idx="43">
                  <c:v>75</c:v>
                </c:pt>
                <c:pt idx="44">
                  <c:v>76</c:v>
                </c:pt>
                <c:pt idx="45">
                  <c:v>77</c:v>
                </c:pt>
                <c:pt idx="46">
                  <c:v>78</c:v>
                </c:pt>
                <c:pt idx="47">
                  <c:v>79</c:v>
                </c:pt>
                <c:pt idx="48">
                  <c:v>80</c:v>
                </c:pt>
                <c:pt idx="49">
                  <c:v>81</c:v>
                </c:pt>
                <c:pt idx="50">
                  <c:v>82</c:v>
                </c:pt>
                <c:pt idx="51">
                  <c:v>83</c:v>
                </c:pt>
                <c:pt idx="52">
                  <c:v>84</c:v>
                </c:pt>
                <c:pt idx="53">
                  <c:v>85</c:v>
                </c:pt>
                <c:pt idx="54">
                  <c:v>86</c:v>
                </c:pt>
                <c:pt idx="55">
                  <c:v>87</c:v>
                </c:pt>
                <c:pt idx="56">
                  <c:v>88</c:v>
                </c:pt>
                <c:pt idx="57">
                  <c:v>89</c:v>
                </c:pt>
                <c:pt idx="58">
                  <c:v>90</c:v>
                </c:pt>
                <c:pt idx="59">
                  <c:v>91</c:v>
                </c:pt>
                <c:pt idx="60">
                  <c:v>92</c:v>
                </c:pt>
                <c:pt idx="61">
                  <c:v>93</c:v>
                </c:pt>
                <c:pt idx="62">
                  <c:v>94</c:v>
                </c:pt>
                <c:pt idx="63">
                  <c:v>95</c:v>
                </c:pt>
              </c:numCache>
            </c:numRef>
          </c:xVal>
          <c:yVal>
            <c:numRef>
              <c:f>[CalTab.xlsx]Sheet1!$L$4:$L$67</c:f>
              <c:numCache>
                <c:formatCode>General</c:formatCode>
                <c:ptCount val="64"/>
                <c:pt idx="0">
                  <c:v>3.8004417508800001</c:v>
                </c:pt>
                <c:pt idx="1">
                  <c:v>3.7893127422899999</c:v>
                </c:pt>
                <c:pt idx="2">
                  <c:v>3.7809115868699998</c:v>
                </c:pt>
                <c:pt idx="3">
                  <c:v>3.76777795307</c:v>
                </c:pt>
                <c:pt idx="4">
                  <c:v>3.76044650018</c:v>
                </c:pt>
                <c:pt idx="5">
                  <c:v>3.7446190965700001</c:v>
                </c:pt>
                <c:pt idx="6">
                  <c:v>3.7385338150999998</c:v>
                </c:pt>
                <c:pt idx="7">
                  <c:v>3.7267901103600001</c:v>
                </c:pt>
                <c:pt idx="8">
                  <c:v>3.7155098552800001</c:v>
                </c:pt>
                <c:pt idx="9">
                  <c:v>3.7067839489300001</c:v>
                </c:pt>
                <c:pt idx="10">
                  <c:v>3.6970240560700001</c:v>
                </c:pt>
                <c:pt idx="11">
                  <c:v>3.6862666906400001</c:v>
                </c:pt>
                <c:pt idx="12">
                  <c:v>3.6773482408599998</c:v>
                </c:pt>
                <c:pt idx="13">
                  <c:v>3.6653427573999999</c:v>
                </c:pt>
                <c:pt idx="14">
                  <c:v>3.6556864504800002</c:v>
                </c:pt>
                <c:pt idx="15">
                  <c:v>3.6444366553299998</c:v>
                </c:pt>
                <c:pt idx="16">
                  <c:v>3.6352828586800001</c:v>
                </c:pt>
                <c:pt idx="17">
                  <c:v>3.6258645219000001</c:v>
                </c:pt>
                <c:pt idx="18">
                  <c:v>3.6132749456000002</c:v>
                </c:pt>
                <c:pt idx="19">
                  <c:v>3.6014661429100001</c:v>
                </c:pt>
                <c:pt idx="20">
                  <c:v>3.5914675867499999</c:v>
                </c:pt>
                <c:pt idx="21">
                  <c:v>3.58024579321</c:v>
                </c:pt>
                <c:pt idx="22">
                  <c:v>3.5700570786100001</c:v>
                </c:pt>
                <c:pt idx="23">
                  <c:v>3.5565880479800001</c:v>
                </c:pt>
                <c:pt idx="24">
                  <c:v>3.5458069301299999</c:v>
                </c:pt>
                <c:pt idx="25">
                  <c:v>3.5362211761300002</c:v>
                </c:pt>
                <c:pt idx="26">
                  <c:v>3.5238367979</c:v>
                </c:pt>
                <c:pt idx="27">
                  <c:v>3.511814518</c:v>
                </c:pt>
                <c:pt idx="28">
                  <c:v>3.5009697444499999</c:v>
                </c:pt>
                <c:pt idx="29">
                  <c:v>3.4893035532800001</c:v>
                </c:pt>
                <c:pt idx="30">
                  <c:v>3.47854556953</c:v>
                </c:pt>
                <c:pt idx="31">
                  <c:v>3.46730748895</c:v>
                </c:pt>
                <c:pt idx="32">
                  <c:v>3.4562272631800002</c:v>
                </c:pt>
                <c:pt idx="33">
                  <c:v>3.4451087438300001</c:v>
                </c:pt>
                <c:pt idx="34">
                  <c:v>3.43348392994</c:v>
                </c:pt>
                <c:pt idx="35">
                  <c:v>3.4234670346199998</c:v>
                </c:pt>
                <c:pt idx="36">
                  <c:v>3.4122599687799999</c:v>
                </c:pt>
                <c:pt idx="37">
                  <c:v>3.4020318917800001</c:v>
                </c:pt>
                <c:pt idx="38">
                  <c:v>3.3910318146099998</c:v>
                </c:pt>
                <c:pt idx="39">
                  <c:v>3.3804751077600002</c:v>
                </c:pt>
                <c:pt idx="40">
                  <c:v>3.37077207412</c:v>
                </c:pt>
                <c:pt idx="41">
                  <c:v>3.3602215385799998</c:v>
                </c:pt>
                <c:pt idx="42">
                  <c:v>3.3510108412299999</c:v>
                </c:pt>
                <c:pt idx="43">
                  <c:v>3.3407368717999999</c:v>
                </c:pt>
                <c:pt idx="44">
                  <c:v>3.3310537581199999</c:v>
                </c:pt>
                <c:pt idx="45">
                  <c:v>3.3214167139700002</c:v>
                </c:pt>
                <c:pt idx="46">
                  <c:v>3.3120795738500002</c:v>
                </c:pt>
                <c:pt idx="47">
                  <c:v>3.3030671741000002</c:v>
                </c:pt>
                <c:pt idx="48">
                  <c:v>3.29332173362</c:v>
                </c:pt>
                <c:pt idx="49">
                  <c:v>3.2853837085699999</c:v>
                </c:pt>
                <c:pt idx="50">
                  <c:v>3.2779564271899999</c:v>
                </c:pt>
                <c:pt idx="51">
                  <c:v>3.2671980012900002</c:v>
                </c:pt>
                <c:pt idx="52">
                  <c:v>3.26033004129</c:v>
                </c:pt>
                <c:pt idx="53">
                  <c:v>3.2480722744300001</c:v>
                </c:pt>
                <c:pt idx="54">
                  <c:v>3.24350028907</c:v>
                </c:pt>
                <c:pt idx="55">
                  <c:v>3.2331060410300001</c:v>
                </c:pt>
                <c:pt idx="56">
                  <c:v>3.2277061624200001</c:v>
                </c:pt>
                <c:pt idx="57">
                  <c:v>3.21739433678</c:v>
                </c:pt>
                <c:pt idx="58">
                  <c:v>3.2087066335099999</c:v>
                </c:pt>
                <c:pt idx="59">
                  <c:v>3.2027104411999998</c:v>
                </c:pt>
                <c:pt idx="60">
                  <c:v>3.1952667944400002</c:v>
                </c:pt>
                <c:pt idx="61">
                  <c:v>3.1898736890800001</c:v>
                </c:pt>
                <c:pt idx="62">
                  <c:v>3.1785969965</c:v>
                </c:pt>
                <c:pt idx="63">
                  <c:v>3.1750879887500001</c:v>
                </c:pt>
              </c:numCache>
            </c:numRef>
          </c:yVal>
          <c:smooth val="0"/>
          <c:extLst>
            <c:ext xmlns:c16="http://schemas.microsoft.com/office/drawing/2014/chart" uri="{C3380CC4-5D6E-409C-BE32-E72D297353CC}">
              <c16:uniqueId val="{00000008-DF22-4978-AE4C-CD53EAA7806B}"/>
            </c:ext>
          </c:extLst>
        </c:ser>
        <c:ser>
          <c:idx val="9"/>
          <c:order val="9"/>
          <c:tx>
            <c:strRef>
              <c:f>[CalTab.xlsx]Sheet1!$M$3</c:f>
              <c:strCache>
                <c:ptCount val="1"/>
                <c:pt idx="0">
                  <c:v>BK12-TB5</c:v>
                </c:pt>
              </c:strCache>
            </c:strRef>
          </c:tx>
          <c:spPr>
            <a:ln w="19050" cap="rnd">
              <a:noFill/>
              <a:round/>
            </a:ln>
            <a:effectLst/>
          </c:spPr>
          <c:marker>
            <c:symbol val="circle"/>
            <c:size val="5"/>
            <c:spPr>
              <a:solidFill>
                <a:schemeClr val="accent4">
                  <a:lumMod val="60000"/>
                </a:schemeClr>
              </a:solidFill>
              <a:ln w="9525">
                <a:solidFill>
                  <a:schemeClr val="accent4">
                    <a:lumMod val="60000"/>
                  </a:schemeClr>
                </a:solidFill>
              </a:ln>
              <a:effectLst/>
            </c:spPr>
          </c:marker>
          <c:xVal>
            <c:numRef>
              <c:f>[CalTab.xlsx]Sheet1!$C$4:$C$67</c:f>
              <c:numCache>
                <c:formatCode>General</c:formatCode>
                <c:ptCount val="64"/>
                <c:pt idx="0">
                  <c:v>32</c:v>
                </c:pt>
                <c:pt idx="1">
                  <c:v>33</c:v>
                </c:pt>
                <c:pt idx="2">
                  <c:v>34</c:v>
                </c:pt>
                <c:pt idx="3">
                  <c:v>35</c:v>
                </c:pt>
                <c:pt idx="4">
                  <c:v>36</c:v>
                </c:pt>
                <c:pt idx="5">
                  <c:v>37</c:v>
                </c:pt>
                <c:pt idx="6">
                  <c:v>38</c:v>
                </c:pt>
                <c:pt idx="7">
                  <c:v>39</c:v>
                </c:pt>
                <c:pt idx="8">
                  <c:v>40</c:v>
                </c:pt>
                <c:pt idx="9">
                  <c:v>41</c:v>
                </c:pt>
                <c:pt idx="10">
                  <c:v>42</c:v>
                </c:pt>
                <c:pt idx="11">
                  <c:v>43</c:v>
                </c:pt>
                <c:pt idx="12">
                  <c:v>44</c:v>
                </c:pt>
                <c:pt idx="13">
                  <c:v>45</c:v>
                </c:pt>
                <c:pt idx="14">
                  <c:v>46</c:v>
                </c:pt>
                <c:pt idx="15">
                  <c:v>47</c:v>
                </c:pt>
                <c:pt idx="16">
                  <c:v>48</c:v>
                </c:pt>
                <c:pt idx="17">
                  <c:v>49</c:v>
                </c:pt>
                <c:pt idx="18">
                  <c:v>50</c:v>
                </c:pt>
                <c:pt idx="19">
                  <c:v>51</c:v>
                </c:pt>
                <c:pt idx="20">
                  <c:v>52</c:v>
                </c:pt>
                <c:pt idx="21">
                  <c:v>53</c:v>
                </c:pt>
                <c:pt idx="22">
                  <c:v>54</c:v>
                </c:pt>
                <c:pt idx="23">
                  <c:v>55</c:v>
                </c:pt>
                <c:pt idx="24">
                  <c:v>56</c:v>
                </c:pt>
                <c:pt idx="25">
                  <c:v>57</c:v>
                </c:pt>
                <c:pt idx="26">
                  <c:v>58</c:v>
                </c:pt>
                <c:pt idx="27">
                  <c:v>59</c:v>
                </c:pt>
                <c:pt idx="28">
                  <c:v>60</c:v>
                </c:pt>
                <c:pt idx="29">
                  <c:v>61</c:v>
                </c:pt>
                <c:pt idx="30">
                  <c:v>62</c:v>
                </c:pt>
                <c:pt idx="31">
                  <c:v>63</c:v>
                </c:pt>
                <c:pt idx="32">
                  <c:v>64</c:v>
                </c:pt>
                <c:pt idx="33">
                  <c:v>65</c:v>
                </c:pt>
                <c:pt idx="34">
                  <c:v>66</c:v>
                </c:pt>
                <c:pt idx="35">
                  <c:v>67</c:v>
                </c:pt>
                <c:pt idx="36">
                  <c:v>68</c:v>
                </c:pt>
                <c:pt idx="37">
                  <c:v>69</c:v>
                </c:pt>
                <c:pt idx="38">
                  <c:v>70</c:v>
                </c:pt>
                <c:pt idx="39">
                  <c:v>71</c:v>
                </c:pt>
                <c:pt idx="40">
                  <c:v>72</c:v>
                </c:pt>
                <c:pt idx="41">
                  <c:v>73</c:v>
                </c:pt>
                <c:pt idx="42">
                  <c:v>74</c:v>
                </c:pt>
                <c:pt idx="43">
                  <c:v>75</c:v>
                </c:pt>
                <c:pt idx="44">
                  <c:v>76</c:v>
                </c:pt>
                <c:pt idx="45">
                  <c:v>77</c:v>
                </c:pt>
                <c:pt idx="46">
                  <c:v>78</c:v>
                </c:pt>
                <c:pt idx="47">
                  <c:v>79</c:v>
                </c:pt>
                <c:pt idx="48">
                  <c:v>80</c:v>
                </c:pt>
                <c:pt idx="49">
                  <c:v>81</c:v>
                </c:pt>
                <c:pt idx="50">
                  <c:v>82</c:v>
                </c:pt>
                <c:pt idx="51">
                  <c:v>83</c:v>
                </c:pt>
                <c:pt idx="52">
                  <c:v>84</c:v>
                </c:pt>
                <c:pt idx="53">
                  <c:v>85</c:v>
                </c:pt>
                <c:pt idx="54">
                  <c:v>86</c:v>
                </c:pt>
                <c:pt idx="55">
                  <c:v>87</c:v>
                </c:pt>
                <c:pt idx="56">
                  <c:v>88</c:v>
                </c:pt>
                <c:pt idx="57">
                  <c:v>89</c:v>
                </c:pt>
                <c:pt idx="58">
                  <c:v>90</c:v>
                </c:pt>
                <c:pt idx="59">
                  <c:v>91</c:v>
                </c:pt>
                <c:pt idx="60">
                  <c:v>92</c:v>
                </c:pt>
                <c:pt idx="61">
                  <c:v>93</c:v>
                </c:pt>
                <c:pt idx="62">
                  <c:v>94</c:v>
                </c:pt>
                <c:pt idx="63">
                  <c:v>95</c:v>
                </c:pt>
              </c:numCache>
            </c:numRef>
          </c:xVal>
          <c:yVal>
            <c:numRef>
              <c:f>[CalTab.xlsx]Sheet1!$M$4:$M$67</c:f>
              <c:numCache>
                <c:formatCode>General</c:formatCode>
                <c:ptCount val="64"/>
                <c:pt idx="0">
                  <c:v>3.7835954273499999</c:v>
                </c:pt>
                <c:pt idx="1">
                  <c:v>3.7738149330000001</c:v>
                </c:pt>
                <c:pt idx="2">
                  <c:v>3.7667830149800001</c:v>
                </c:pt>
                <c:pt idx="3">
                  <c:v>3.75696257237</c:v>
                </c:pt>
                <c:pt idx="4">
                  <c:v>3.7460975006299999</c:v>
                </c:pt>
                <c:pt idx="5">
                  <c:v>3.7363241173000001</c:v>
                </c:pt>
                <c:pt idx="6">
                  <c:v>3.7283798745599999</c:v>
                </c:pt>
                <c:pt idx="7">
                  <c:v>3.7200488738800002</c:v>
                </c:pt>
                <c:pt idx="8">
                  <c:v>3.7087554018</c:v>
                </c:pt>
                <c:pt idx="9">
                  <c:v>3.6997117886500002</c:v>
                </c:pt>
                <c:pt idx="10">
                  <c:v>3.6882774840999999</c:v>
                </c:pt>
                <c:pt idx="11">
                  <c:v>3.6790189840199998</c:v>
                </c:pt>
                <c:pt idx="12">
                  <c:v>3.6702088545799998</c:v>
                </c:pt>
                <c:pt idx="13">
                  <c:v>3.6588921124599998</c:v>
                </c:pt>
                <c:pt idx="14">
                  <c:v>3.6492542565999999</c:v>
                </c:pt>
                <c:pt idx="15">
                  <c:v>3.6379826397400001</c:v>
                </c:pt>
                <c:pt idx="16">
                  <c:v>3.6260418592599999</c:v>
                </c:pt>
                <c:pt idx="17">
                  <c:v>3.61577817514</c:v>
                </c:pt>
                <c:pt idx="18">
                  <c:v>3.6043581014399999</c:v>
                </c:pt>
                <c:pt idx="19">
                  <c:v>3.5928185309399998</c:v>
                </c:pt>
                <c:pt idx="20">
                  <c:v>3.5814254726599999</c:v>
                </c:pt>
                <c:pt idx="21">
                  <c:v>3.5714467526</c:v>
                </c:pt>
                <c:pt idx="22">
                  <c:v>3.5593281909400001</c:v>
                </c:pt>
                <c:pt idx="23">
                  <c:v>3.5490765955199999</c:v>
                </c:pt>
                <c:pt idx="24">
                  <c:v>3.5370214775700002</c:v>
                </c:pt>
                <c:pt idx="25">
                  <c:v>3.52588817593</c:v>
                </c:pt>
                <c:pt idx="26">
                  <c:v>3.5154552995900001</c:v>
                </c:pt>
                <c:pt idx="27">
                  <c:v>3.5034609737100002</c:v>
                </c:pt>
                <c:pt idx="28">
                  <c:v>3.4925745637099999</c:v>
                </c:pt>
                <c:pt idx="29">
                  <c:v>3.48168290545</c:v>
                </c:pt>
                <c:pt idx="30">
                  <c:v>3.47053818901</c:v>
                </c:pt>
                <c:pt idx="31">
                  <c:v>3.4591755013899999</c:v>
                </c:pt>
                <c:pt idx="32">
                  <c:v>3.4495415725399998</c:v>
                </c:pt>
                <c:pt idx="33">
                  <c:v>3.4379093497</c:v>
                </c:pt>
                <c:pt idx="34">
                  <c:v>3.4279570872999998</c:v>
                </c:pt>
                <c:pt idx="35">
                  <c:v>3.4176306409900001</c:v>
                </c:pt>
                <c:pt idx="36">
                  <c:v>3.4068445679699999</c:v>
                </c:pt>
                <c:pt idx="37">
                  <c:v>3.3980368840400001</c:v>
                </c:pt>
                <c:pt idx="38">
                  <c:v>3.3860855708000002</c:v>
                </c:pt>
                <c:pt idx="39">
                  <c:v>3.3758487383900002</c:v>
                </c:pt>
                <c:pt idx="40">
                  <c:v>3.3664896252699998</c:v>
                </c:pt>
                <c:pt idx="41">
                  <c:v>3.3566296463500001</c:v>
                </c:pt>
                <c:pt idx="42">
                  <c:v>3.3467736019099998</c:v>
                </c:pt>
                <c:pt idx="43">
                  <c:v>3.3372710932</c:v>
                </c:pt>
                <c:pt idx="44">
                  <c:v>3.3275061022100001</c:v>
                </c:pt>
                <c:pt idx="45">
                  <c:v>3.3178890832999999</c:v>
                </c:pt>
                <c:pt idx="46">
                  <c:v>3.3093633946800001</c:v>
                </c:pt>
                <c:pt idx="47">
                  <c:v>3.3007174442</c:v>
                </c:pt>
                <c:pt idx="48">
                  <c:v>3.2905141468900001</c:v>
                </c:pt>
                <c:pt idx="49">
                  <c:v>3.2811197268900001</c:v>
                </c:pt>
                <c:pt idx="50">
                  <c:v>3.2718841490799999</c:v>
                </c:pt>
                <c:pt idx="51">
                  <c:v>3.26329653699</c:v>
                </c:pt>
                <c:pt idx="52">
                  <c:v>3.2545863876499999</c:v>
                </c:pt>
                <c:pt idx="53">
                  <c:v>3.24528615418</c:v>
                </c:pt>
                <c:pt idx="54">
                  <c:v>3.2357475060000001</c:v>
                </c:pt>
                <c:pt idx="55">
                  <c:v>3.2275299677399998</c:v>
                </c:pt>
                <c:pt idx="56">
                  <c:v>3.2181797511900001</c:v>
                </c:pt>
                <c:pt idx="57">
                  <c:v>3.2097275467499999</c:v>
                </c:pt>
                <c:pt idx="58">
                  <c:v>3.20129752256</c:v>
                </c:pt>
                <c:pt idx="59">
                  <c:v>3.1939280653200002</c:v>
                </c:pt>
                <c:pt idx="60">
                  <c:v>3.1828963829900001</c:v>
                </c:pt>
                <c:pt idx="61">
                  <c:v>3.1770273218199998</c:v>
                </c:pt>
                <c:pt idx="62">
                  <c:v>3.1669091496499999</c:v>
                </c:pt>
                <c:pt idx="63">
                  <c:v>3.1592107597200001</c:v>
                </c:pt>
              </c:numCache>
            </c:numRef>
          </c:yVal>
          <c:smooth val="0"/>
          <c:extLst>
            <c:ext xmlns:c16="http://schemas.microsoft.com/office/drawing/2014/chart" uri="{C3380CC4-5D6E-409C-BE32-E72D297353CC}">
              <c16:uniqueId val="{00000009-DF22-4978-AE4C-CD53EAA7806B}"/>
            </c:ext>
          </c:extLst>
        </c:ser>
        <c:ser>
          <c:idx val="10"/>
          <c:order val="10"/>
          <c:tx>
            <c:strRef>
              <c:f>[CalTab.xlsx]Sheet1!$N$3</c:f>
              <c:strCache>
                <c:ptCount val="1"/>
                <c:pt idx="0">
                  <c:v>BK13-TB4</c:v>
                </c:pt>
              </c:strCache>
            </c:strRef>
          </c:tx>
          <c:spPr>
            <a:ln w="19050" cap="rnd">
              <a:noFill/>
              <a:round/>
            </a:ln>
            <a:effectLst/>
          </c:spPr>
          <c:marker>
            <c:symbol val="circle"/>
            <c:size val="5"/>
            <c:spPr>
              <a:solidFill>
                <a:schemeClr val="accent5">
                  <a:lumMod val="60000"/>
                </a:schemeClr>
              </a:solidFill>
              <a:ln w="9525">
                <a:solidFill>
                  <a:schemeClr val="accent5">
                    <a:lumMod val="60000"/>
                  </a:schemeClr>
                </a:solidFill>
              </a:ln>
              <a:effectLst/>
            </c:spPr>
          </c:marker>
          <c:xVal>
            <c:numRef>
              <c:f>[CalTab.xlsx]Sheet1!$C$4:$C$67</c:f>
              <c:numCache>
                <c:formatCode>General</c:formatCode>
                <c:ptCount val="64"/>
                <c:pt idx="0">
                  <c:v>32</c:v>
                </c:pt>
                <c:pt idx="1">
                  <c:v>33</c:v>
                </c:pt>
                <c:pt idx="2">
                  <c:v>34</c:v>
                </c:pt>
                <c:pt idx="3">
                  <c:v>35</c:v>
                </c:pt>
                <c:pt idx="4">
                  <c:v>36</c:v>
                </c:pt>
                <c:pt idx="5">
                  <c:v>37</c:v>
                </c:pt>
                <c:pt idx="6">
                  <c:v>38</c:v>
                </c:pt>
                <c:pt idx="7">
                  <c:v>39</c:v>
                </c:pt>
                <c:pt idx="8">
                  <c:v>40</c:v>
                </c:pt>
                <c:pt idx="9">
                  <c:v>41</c:v>
                </c:pt>
                <c:pt idx="10">
                  <c:v>42</c:v>
                </c:pt>
                <c:pt idx="11">
                  <c:v>43</c:v>
                </c:pt>
                <c:pt idx="12">
                  <c:v>44</c:v>
                </c:pt>
                <c:pt idx="13">
                  <c:v>45</c:v>
                </c:pt>
                <c:pt idx="14">
                  <c:v>46</c:v>
                </c:pt>
                <c:pt idx="15">
                  <c:v>47</c:v>
                </c:pt>
                <c:pt idx="16">
                  <c:v>48</c:v>
                </c:pt>
                <c:pt idx="17">
                  <c:v>49</c:v>
                </c:pt>
                <c:pt idx="18">
                  <c:v>50</c:v>
                </c:pt>
                <c:pt idx="19">
                  <c:v>51</c:v>
                </c:pt>
                <c:pt idx="20">
                  <c:v>52</c:v>
                </c:pt>
                <c:pt idx="21">
                  <c:v>53</c:v>
                </c:pt>
                <c:pt idx="22">
                  <c:v>54</c:v>
                </c:pt>
                <c:pt idx="23">
                  <c:v>55</c:v>
                </c:pt>
                <c:pt idx="24">
                  <c:v>56</c:v>
                </c:pt>
                <c:pt idx="25">
                  <c:v>57</c:v>
                </c:pt>
                <c:pt idx="26">
                  <c:v>58</c:v>
                </c:pt>
                <c:pt idx="27">
                  <c:v>59</c:v>
                </c:pt>
                <c:pt idx="28">
                  <c:v>60</c:v>
                </c:pt>
                <c:pt idx="29">
                  <c:v>61</c:v>
                </c:pt>
                <c:pt idx="30">
                  <c:v>62</c:v>
                </c:pt>
                <c:pt idx="31">
                  <c:v>63</c:v>
                </c:pt>
                <c:pt idx="32">
                  <c:v>64</c:v>
                </c:pt>
                <c:pt idx="33">
                  <c:v>65</c:v>
                </c:pt>
                <c:pt idx="34">
                  <c:v>66</c:v>
                </c:pt>
                <c:pt idx="35">
                  <c:v>67</c:v>
                </c:pt>
                <c:pt idx="36">
                  <c:v>68</c:v>
                </c:pt>
                <c:pt idx="37">
                  <c:v>69</c:v>
                </c:pt>
                <c:pt idx="38">
                  <c:v>70</c:v>
                </c:pt>
                <c:pt idx="39">
                  <c:v>71</c:v>
                </c:pt>
                <c:pt idx="40">
                  <c:v>72</c:v>
                </c:pt>
                <c:pt idx="41">
                  <c:v>73</c:v>
                </c:pt>
                <c:pt idx="42">
                  <c:v>74</c:v>
                </c:pt>
                <c:pt idx="43">
                  <c:v>75</c:v>
                </c:pt>
                <c:pt idx="44">
                  <c:v>76</c:v>
                </c:pt>
                <c:pt idx="45">
                  <c:v>77</c:v>
                </c:pt>
                <c:pt idx="46">
                  <c:v>78</c:v>
                </c:pt>
                <c:pt idx="47">
                  <c:v>79</c:v>
                </c:pt>
                <c:pt idx="48">
                  <c:v>80</c:v>
                </c:pt>
                <c:pt idx="49">
                  <c:v>81</c:v>
                </c:pt>
                <c:pt idx="50">
                  <c:v>82</c:v>
                </c:pt>
                <c:pt idx="51">
                  <c:v>83</c:v>
                </c:pt>
                <c:pt idx="52">
                  <c:v>84</c:v>
                </c:pt>
                <c:pt idx="53">
                  <c:v>85</c:v>
                </c:pt>
                <c:pt idx="54">
                  <c:v>86</c:v>
                </c:pt>
                <c:pt idx="55">
                  <c:v>87</c:v>
                </c:pt>
                <c:pt idx="56">
                  <c:v>88</c:v>
                </c:pt>
                <c:pt idx="57">
                  <c:v>89</c:v>
                </c:pt>
                <c:pt idx="58">
                  <c:v>90</c:v>
                </c:pt>
                <c:pt idx="59">
                  <c:v>91</c:v>
                </c:pt>
                <c:pt idx="60">
                  <c:v>92</c:v>
                </c:pt>
                <c:pt idx="61">
                  <c:v>93</c:v>
                </c:pt>
                <c:pt idx="62">
                  <c:v>94</c:v>
                </c:pt>
                <c:pt idx="63">
                  <c:v>95</c:v>
                </c:pt>
              </c:numCache>
            </c:numRef>
          </c:xVal>
          <c:yVal>
            <c:numRef>
              <c:f>[CalTab.xlsx]Sheet1!$N$4:$N$67</c:f>
              <c:numCache>
                <c:formatCode>General</c:formatCode>
                <c:ptCount val="64"/>
                <c:pt idx="0">
                  <c:v>3.6900708292100002</c:v>
                </c:pt>
                <c:pt idx="1">
                  <c:v>3.6834934153900001</c:v>
                </c:pt>
                <c:pt idx="2">
                  <c:v>3.6732546516200002</c:v>
                </c:pt>
                <c:pt idx="3">
                  <c:v>3.6701926116900001</c:v>
                </c:pt>
                <c:pt idx="4">
                  <c:v>3.6632289773100002</c:v>
                </c:pt>
                <c:pt idx="5">
                  <c:v>3.6550165411400002</c:v>
                </c:pt>
                <c:pt idx="6">
                  <c:v>3.6490204160899999</c:v>
                </c:pt>
                <c:pt idx="7">
                  <c:v>3.6410002938699999</c:v>
                </c:pt>
                <c:pt idx="8">
                  <c:v>3.63404143614</c:v>
                </c:pt>
                <c:pt idx="9">
                  <c:v>3.6259912771799998</c:v>
                </c:pt>
                <c:pt idx="10">
                  <c:v>3.61758122126</c:v>
                </c:pt>
                <c:pt idx="11">
                  <c:v>3.6080271701100002</c:v>
                </c:pt>
                <c:pt idx="12">
                  <c:v>3.6015587898699999</c:v>
                </c:pt>
                <c:pt idx="13">
                  <c:v>3.5937886090500002</c:v>
                </c:pt>
                <c:pt idx="14">
                  <c:v>3.5875666729</c:v>
                </c:pt>
                <c:pt idx="15">
                  <c:v>3.57861572817</c:v>
                </c:pt>
                <c:pt idx="16">
                  <c:v>3.5688290783699999</c:v>
                </c:pt>
                <c:pt idx="17">
                  <c:v>3.5604695718100001</c:v>
                </c:pt>
                <c:pt idx="18">
                  <c:v>3.5528708992100002</c:v>
                </c:pt>
                <c:pt idx="19">
                  <c:v>3.5440642838900001</c:v>
                </c:pt>
                <c:pt idx="20">
                  <c:v>3.53575499518</c:v>
                </c:pt>
                <c:pt idx="21">
                  <c:v>3.5270726538899999</c:v>
                </c:pt>
                <c:pt idx="22">
                  <c:v>3.5181821875199999</c:v>
                </c:pt>
                <c:pt idx="23">
                  <c:v>3.5078288987000001</c:v>
                </c:pt>
                <c:pt idx="24">
                  <c:v>3.5015404140599999</c:v>
                </c:pt>
                <c:pt idx="25">
                  <c:v>3.49186028504</c:v>
                </c:pt>
                <c:pt idx="26">
                  <c:v>3.4843878402300001</c:v>
                </c:pt>
                <c:pt idx="27">
                  <c:v>3.4753067875700001</c:v>
                </c:pt>
                <c:pt idx="28">
                  <c:v>3.4666404719999999</c:v>
                </c:pt>
                <c:pt idx="29">
                  <c:v>3.4576628733399999</c:v>
                </c:pt>
                <c:pt idx="30">
                  <c:v>3.4481715343800001</c:v>
                </c:pt>
                <c:pt idx="31">
                  <c:v>3.4396166886900001</c:v>
                </c:pt>
                <c:pt idx="32">
                  <c:v>3.43173541114</c:v>
                </c:pt>
                <c:pt idx="33">
                  <c:v>3.4221791848600001</c:v>
                </c:pt>
                <c:pt idx="34">
                  <c:v>3.4140293805800002</c:v>
                </c:pt>
                <c:pt idx="35">
                  <c:v>3.4046890991800001</c:v>
                </c:pt>
                <c:pt idx="36">
                  <c:v>3.3969003884300002</c:v>
                </c:pt>
                <c:pt idx="37">
                  <c:v>3.3872649096899998</c:v>
                </c:pt>
                <c:pt idx="38">
                  <c:v>3.3781826662399999</c:v>
                </c:pt>
                <c:pt idx="39">
                  <c:v>3.3699395944199999</c:v>
                </c:pt>
                <c:pt idx="40">
                  <c:v>3.3621350883700001</c:v>
                </c:pt>
                <c:pt idx="41">
                  <c:v>3.3535510831200002</c:v>
                </c:pt>
                <c:pt idx="42">
                  <c:v>3.3448081398</c:v>
                </c:pt>
                <c:pt idx="43">
                  <c:v>3.3363316860099999</c:v>
                </c:pt>
                <c:pt idx="44">
                  <c:v>3.3284296733300001</c:v>
                </c:pt>
                <c:pt idx="45">
                  <c:v>3.3207718180799999</c:v>
                </c:pt>
                <c:pt idx="46">
                  <c:v>3.3134178674300001</c:v>
                </c:pt>
                <c:pt idx="47">
                  <c:v>3.3046547123500001</c:v>
                </c:pt>
                <c:pt idx="48">
                  <c:v>3.2975951656700002</c:v>
                </c:pt>
                <c:pt idx="49">
                  <c:v>3.2883352263100001</c:v>
                </c:pt>
                <c:pt idx="50">
                  <c:v>3.2820396842599999</c:v>
                </c:pt>
                <c:pt idx="51">
                  <c:v>3.2737433573299999</c:v>
                </c:pt>
                <c:pt idx="52">
                  <c:v>3.2662762649500001</c:v>
                </c:pt>
                <c:pt idx="53">
                  <c:v>3.2611664299499998</c:v>
                </c:pt>
                <c:pt idx="54">
                  <c:v>3.2521600395200001</c:v>
                </c:pt>
                <c:pt idx="55">
                  <c:v>3.2459820497899998</c:v>
                </c:pt>
                <c:pt idx="56">
                  <c:v>3.2373855513700001</c:v>
                </c:pt>
                <c:pt idx="57">
                  <c:v>3.2322169755300001</c:v>
                </c:pt>
                <c:pt idx="58">
                  <c:v>3.2240406874300001</c:v>
                </c:pt>
                <c:pt idx="59">
                  <c:v>3.21834016123</c:v>
                </c:pt>
                <c:pt idx="60">
                  <c:v>3.2108390498400001</c:v>
                </c:pt>
                <c:pt idx="61">
                  <c:v>3.2056717097399998</c:v>
                </c:pt>
                <c:pt idx="62">
                  <c:v>3.1991602593400001</c:v>
                </c:pt>
                <c:pt idx="63">
                  <c:v>3.1921289770599999</c:v>
                </c:pt>
              </c:numCache>
            </c:numRef>
          </c:yVal>
          <c:smooth val="0"/>
          <c:extLst>
            <c:ext xmlns:c16="http://schemas.microsoft.com/office/drawing/2014/chart" uri="{C3380CC4-5D6E-409C-BE32-E72D297353CC}">
              <c16:uniqueId val="{0000000A-DF22-4978-AE4C-CD53EAA7806B}"/>
            </c:ext>
          </c:extLst>
        </c:ser>
        <c:ser>
          <c:idx val="11"/>
          <c:order val="11"/>
          <c:tx>
            <c:strRef>
              <c:f>[CalTab.xlsx]Sheet1!$O$3</c:f>
              <c:strCache>
                <c:ptCount val="1"/>
                <c:pt idx="0">
                  <c:v>BK13-TB5</c:v>
                </c:pt>
              </c:strCache>
            </c:strRef>
          </c:tx>
          <c:spPr>
            <a:ln w="19050" cap="rnd">
              <a:noFill/>
              <a:round/>
            </a:ln>
            <a:effectLst/>
          </c:spPr>
          <c:marker>
            <c:symbol val="circle"/>
            <c:size val="5"/>
            <c:spPr>
              <a:solidFill>
                <a:schemeClr val="accent6">
                  <a:lumMod val="60000"/>
                </a:schemeClr>
              </a:solidFill>
              <a:ln w="9525">
                <a:solidFill>
                  <a:schemeClr val="accent6">
                    <a:lumMod val="60000"/>
                  </a:schemeClr>
                </a:solidFill>
              </a:ln>
              <a:effectLst/>
            </c:spPr>
          </c:marker>
          <c:xVal>
            <c:numRef>
              <c:f>[CalTab.xlsx]Sheet1!$C$4:$C$67</c:f>
              <c:numCache>
                <c:formatCode>General</c:formatCode>
                <c:ptCount val="64"/>
                <c:pt idx="0">
                  <c:v>32</c:v>
                </c:pt>
                <c:pt idx="1">
                  <c:v>33</c:v>
                </c:pt>
                <c:pt idx="2">
                  <c:v>34</c:v>
                </c:pt>
                <c:pt idx="3">
                  <c:v>35</c:v>
                </c:pt>
                <c:pt idx="4">
                  <c:v>36</c:v>
                </c:pt>
                <c:pt idx="5">
                  <c:v>37</c:v>
                </c:pt>
                <c:pt idx="6">
                  <c:v>38</c:v>
                </c:pt>
                <c:pt idx="7">
                  <c:v>39</c:v>
                </c:pt>
                <c:pt idx="8">
                  <c:v>40</c:v>
                </c:pt>
                <c:pt idx="9">
                  <c:v>41</c:v>
                </c:pt>
                <c:pt idx="10">
                  <c:v>42</c:v>
                </c:pt>
                <c:pt idx="11">
                  <c:v>43</c:v>
                </c:pt>
                <c:pt idx="12">
                  <c:v>44</c:v>
                </c:pt>
                <c:pt idx="13">
                  <c:v>45</c:v>
                </c:pt>
                <c:pt idx="14">
                  <c:v>46</c:v>
                </c:pt>
                <c:pt idx="15">
                  <c:v>47</c:v>
                </c:pt>
                <c:pt idx="16">
                  <c:v>48</c:v>
                </c:pt>
                <c:pt idx="17">
                  <c:v>49</c:v>
                </c:pt>
                <c:pt idx="18">
                  <c:v>50</c:v>
                </c:pt>
                <c:pt idx="19">
                  <c:v>51</c:v>
                </c:pt>
                <c:pt idx="20">
                  <c:v>52</c:v>
                </c:pt>
                <c:pt idx="21">
                  <c:v>53</c:v>
                </c:pt>
                <c:pt idx="22">
                  <c:v>54</c:v>
                </c:pt>
                <c:pt idx="23">
                  <c:v>55</c:v>
                </c:pt>
                <c:pt idx="24">
                  <c:v>56</c:v>
                </c:pt>
                <c:pt idx="25">
                  <c:v>57</c:v>
                </c:pt>
                <c:pt idx="26">
                  <c:v>58</c:v>
                </c:pt>
                <c:pt idx="27">
                  <c:v>59</c:v>
                </c:pt>
                <c:pt idx="28">
                  <c:v>60</c:v>
                </c:pt>
                <c:pt idx="29">
                  <c:v>61</c:v>
                </c:pt>
                <c:pt idx="30">
                  <c:v>62</c:v>
                </c:pt>
                <c:pt idx="31">
                  <c:v>63</c:v>
                </c:pt>
                <c:pt idx="32">
                  <c:v>64</c:v>
                </c:pt>
                <c:pt idx="33">
                  <c:v>65</c:v>
                </c:pt>
                <c:pt idx="34">
                  <c:v>66</c:v>
                </c:pt>
                <c:pt idx="35">
                  <c:v>67</c:v>
                </c:pt>
                <c:pt idx="36">
                  <c:v>68</c:v>
                </c:pt>
                <c:pt idx="37">
                  <c:v>69</c:v>
                </c:pt>
                <c:pt idx="38">
                  <c:v>70</c:v>
                </c:pt>
                <c:pt idx="39">
                  <c:v>71</c:v>
                </c:pt>
                <c:pt idx="40">
                  <c:v>72</c:v>
                </c:pt>
                <c:pt idx="41">
                  <c:v>73</c:v>
                </c:pt>
                <c:pt idx="42">
                  <c:v>74</c:v>
                </c:pt>
                <c:pt idx="43">
                  <c:v>75</c:v>
                </c:pt>
                <c:pt idx="44">
                  <c:v>76</c:v>
                </c:pt>
                <c:pt idx="45">
                  <c:v>77</c:v>
                </c:pt>
                <c:pt idx="46">
                  <c:v>78</c:v>
                </c:pt>
                <c:pt idx="47">
                  <c:v>79</c:v>
                </c:pt>
                <c:pt idx="48">
                  <c:v>80</c:v>
                </c:pt>
                <c:pt idx="49">
                  <c:v>81</c:v>
                </c:pt>
                <c:pt idx="50">
                  <c:v>82</c:v>
                </c:pt>
                <c:pt idx="51">
                  <c:v>83</c:v>
                </c:pt>
                <c:pt idx="52">
                  <c:v>84</c:v>
                </c:pt>
                <c:pt idx="53">
                  <c:v>85</c:v>
                </c:pt>
                <c:pt idx="54">
                  <c:v>86</c:v>
                </c:pt>
                <c:pt idx="55">
                  <c:v>87</c:v>
                </c:pt>
                <c:pt idx="56">
                  <c:v>88</c:v>
                </c:pt>
                <c:pt idx="57">
                  <c:v>89</c:v>
                </c:pt>
                <c:pt idx="58">
                  <c:v>90</c:v>
                </c:pt>
                <c:pt idx="59">
                  <c:v>91</c:v>
                </c:pt>
                <c:pt idx="60">
                  <c:v>92</c:v>
                </c:pt>
                <c:pt idx="61">
                  <c:v>93</c:v>
                </c:pt>
                <c:pt idx="62">
                  <c:v>94</c:v>
                </c:pt>
                <c:pt idx="63">
                  <c:v>95</c:v>
                </c:pt>
              </c:numCache>
            </c:numRef>
          </c:xVal>
          <c:yVal>
            <c:numRef>
              <c:f>[CalTab.xlsx]Sheet1!$O$4:$O$67</c:f>
              <c:numCache>
                <c:formatCode>General</c:formatCode>
                <c:ptCount val="64"/>
                <c:pt idx="0">
                  <c:v>3.6639265784899999</c:v>
                </c:pt>
                <c:pt idx="1">
                  <c:v>3.6547914062900002</c:v>
                </c:pt>
                <c:pt idx="2">
                  <c:v>3.64907434193</c:v>
                </c:pt>
                <c:pt idx="3">
                  <c:v>3.6411562911400002</c:v>
                </c:pt>
                <c:pt idx="4">
                  <c:v>3.6352552516499999</c:v>
                </c:pt>
                <c:pt idx="5">
                  <c:v>3.6253060285599998</c:v>
                </c:pt>
                <c:pt idx="6">
                  <c:v>3.6175578915000002</c:v>
                </c:pt>
                <c:pt idx="7">
                  <c:v>3.61103110584</c:v>
                </c:pt>
                <c:pt idx="8">
                  <c:v>3.60232781733</c:v>
                </c:pt>
                <c:pt idx="9">
                  <c:v>3.5955407686899998</c:v>
                </c:pt>
                <c:pt idx="10">
                  <c:v>3.5863809602700001</c:v>
                </c:pt>
                <c:pt idx="11">
                  <c:v>3.5775037540399999</c:v>
                </c:pt>
                <c:pt idx="12">
                  <c:v>3.5701267244000001</c:v>
                </c:pt>
                <c:pt idx="13">
                  <c:v>3.5617292694499998</c:v>
                </c:pt>
                <c:pt idx="14">
                  <c:v>3.5515863132700001</c:v>
                </c:pt>
                <c:pt idx="15">
                  <c:v>3.54332379484</c:v>
                </c:pt>
                <c:pt idx="16">
                  <c:v>3.5343043704100001</c:v>
                </c:pt>
                <c:pt idx="17">
                  <c:v>3.5249436132900001</c:v>
                </c:pt>
                <c:pt idx="18">
                  <c:v>3.5167032969999998</c:v>
                </c:pt>
                <c:pt idx="19">
                  <c:v>3.5069957865300001</c:v>
                </c:pt>
                <c:pt idx="20">
                  <c:v>3.49850425186</c:v>
                </c:pt>
                <c:pt idx="21">
                  <c:v>3.4897935227699999</c:v>
                </c:pt>
                <c:pt idx="22">
                  <c:v>3.4799158137199999</c:v>
                </c:pt>
                <c:pt idx="23">
                  <c:v>3.4704925197500001</c:v>
                </c:pt>
                <c:pt idx="24">
                  <c:v>3.46277474638</c:v>
                </c:pt>
                <c:pt idx="25">
                  <c:v>3.45374993139</c:v>
                </c:pt>
                <c:pt idx="26">
                  <c:v>3.4444313117499998</c:v>
                </c:pt>
                <c:pt idx="27">
                  <c:v>3.4353753891599998</c:v>
                </c:pt>
                <c:pt idx="28">
                  <c:v>3.4259251426000001</c:v>
                </c:pt>
                <c:pt idx="29">
                  <c:v>3.4171382718999999</c:v>
                </c:pt>
                <c:pt idx="30">
                  <c:v>3.4075883321</c:v>
                </c:pt>
                <c:pt idx="31">
                  <c:v>3.3986550481600002</c:v>
                </c:pt>
                <c:pt idx="32">
                  <c:v>3.3895977470199998</c:v>
                </c:pt>
                <c:pt idx="33">
                  <c:v>3.38191373656</c:v>
                </c:pt>
                <c:pt idx="34">
                  <c:v>3.37224350902</c:v>
                </c:pt>
                <c:pt idx="35">
                  <c:v>3.36335842087</c:v>
                </c:pt>
                <c:pt idx="36">
                  <c:v>3.3547825648199998</c:v>
                </c:pt>
                <c:pt idx="37">
                  <c:v>3.3454142155</c:v>
                </c:pt>
                <c:pt idx="38">
                  <c:v>3.3377156323400001</c:v>
                </c:pt>
                <c:pt idx="39">
                  <c:v>3.32905978904</c:v>
                </c:pt>
                <c:pt idx="40">
                  <c:v>3.3203388414899999</c:v>
                </c:pt>
                <c:pt idx="41">
                  <c:v>3.3126558579799998</c:v>
                </c:pt>
                <c:pt idx="42">
                  <c:v>3.3051872173699999</c:v>
                </c:pt>
                <c:pt idx="43">
                  <c:v>3.2957190240199998</c:v>
                </c:pt>
                <c:pt idx="44">
                  <c:v>3.2891271010300001</c:v>
                </c:pt>
                <c:pt idx="45">
                  <c:v>3.2811625584000002</c:v>
                </c:pt>
                <c:pt idx="46">
                  <c:v>3.2722058163500001</c:v>
                </c:pt>
                <c:pt idx="47">
                  <c:v>3.2659534719100001</c:v>
                </c:pt>
                <c:pt idx="48">
                  <c:v>3.2579973581799999</c:v>
                </c:pt>
                <c:pt idx="49">
                  <c:v>3.2497249083900002</c:v>
                </c:pt>
                <c:pt idx="50">
                  <c:v>3.2431721394099999</c:v>
                </c:pt>
                <c:pt idx="51">
                  <c:v>3.2367544633800001</c:v>
                </c:pt>
                <c:pt idx="52">
                  <c:v>3.2285948470800001</c:v>
                </c:pt>
                <c:pt idx="53">
                  <c:v>3.22199082759</c:v>
                </c:pt>
                <c:pt idx="54">
                  <c:v>3.2158538918600001</c:v>
                </c:pt>
                <c:pt idx="55">
                  <c:v>3.2081571310600001</c:v>
                </c:pt>
                <c:pt idx="56">
                  <c:v>3.20071794974</c:v>
                </c:pt>
                <c:pt idx="57">
                  <c:v>3.1950930572499998</c:v>
                </c:pt>
                <c:pt idx="58">
                  <c:v>3.18978276122</c:v>
                </c:pt>
                <c:pt idx="59">
                  <c:v>3.1798834338200002</c:v>
                </c:pt>
                <c:pt idx="60">
                  <c:v>3.1745972874800001</c:v>
                </c:pt>
                <c:pt idx="61">
                  <c:v>3.1672729644099999</c:v>
                </c:pt>
                <c:pt idx="62">
                  <c:v>3.16080714805</c:v>
                </c:pt>
                <c:pt idx="63">
                  <c:v>3.1546531026500002</c:v>
                </c:pt>
              </c:numCache>
            </c:numRef>
          </c:yVal>
          <c:smooth val="0"/>
          <c:extLst>
            <c:ext xmlns:c16="http://schemas.microsoft.com/office/drawing/2014/chart" uri="{C3380CC4-5D6E-409C-BE32-E72D297353CC}">
              <c16:uniqueId val="{0000000B-DF22-4978-AE4C-CD53EAA7806B}"/>
            </c:ext>
          </c:extLst>
        </c:ser>
        <c:ser>
          <c:idx val="12"/>
          <c:order val="12"/>
          <c:tx>
            <c:strRef>
              <c:f>[CalTab.xlsx]Sheet1!$P$3</c:f>
              <c:strCache>
                <c:ptCount val="1"/>
                <c:pt idx="0">
                  <c:v>BK14-TB4</c:v>
                </c:pt>
              </c:strCache>
            </c:strRef>
          </c:tx>
          <c:spPr>
            <a:ln w="19050" cap="rnd">
              <a:noFill/>
              <a:round/>
            </a:ln>
            <a:effectLst/>
          </c:spPr>
          <c:marker>
            <c:symbol val="circle"/>
            <c:size val="5"/>
            <c:spPr>
              <a:solidFill>
                <a:schemeClr val="accent1">
                  <a:lumMod val="80000"/>
                  <a:lumOff val="20000"/>
                </a:schemeClr>
              </a:solidFill>
              <a:ln w="9525">
                <a:solidFill>
                  <a:schemeClr val="accent1">
                    <a:lumMod val="80000"/>
                    <a:lumOff val="20000"/>
                  </a:schemeClr>
                </a:solidFill>
              </a:ln>
              <a:effectLst/>
            </c:spPr>
          </c:marker>
          <c:xVal>
            <c:numRef>
              <c:f>[CalTab.xlsx]Sheet1!$C$4:$C$67</c:f>
              <c:numCache>
                <c:formatCode>General</c:formatCode>
                <c:ptCount val="64"/>
                <c:pt idx="0">
                  <c:v>32</c:v>
                </c:pt>
                <c:pt idx="1">
                  <c:v>33</c:v>
                </c:pt>
                <c:pt idx="2">
                  <c:v>34</c:v>
                </c:pt>
                <c:pt idx="3">
                  <c:v>35</c:v>
                </c:pt>
                <c:pt idx="4">
                  <c:v>36</c:v>
                </c:pt>
                <c:pt idx="5">
                  <c:v>37</c:v>
                </c:pt>
                <c:pt idx="6">
                  <c:v>38</c:v>
                </c:pt>
                <c:pt idx="7">
                  <c:v>39</c:v>
                </c:pt>
                <c:pt idx="8">
                  <c:v>40</c:v>
                </c:pt>
                <c:pt idx="9">
                  <c:v>41</c:v>
                </c:pt>
                <c:pt idx="10">
                  <c:v>42</c:v>
                </c:pt>
                <c:pt idx="11">
                  <c:v>43</c:v>
                </c:pt>
                <c:pt idx="12">
                  <c:v>44</c:v>
                </c:pt>
                <c:pt idx="13">
                  <c:v>45</c:v>
                </c:pt>
                <c:pt idx="14">
                  <c:v>46</c:v>
                </c:pt>
                <c:pt idx="15">
                  <c:v>47</c:v>
                </c:pt>
                <c:pt idx="16">
                  <c:v>48</c:v>
                </c:pt>
                <c:pt idx="17">
                  <c:v>49</c:v>
                </c:pt>
                <c:pt idx="18">
                  <c:v>50</c:v>
                </c:pt>
                <c:pt idx="19">
                  <c:v>51</c:v>
                </c:pt>
                <c:pt idx="20">
                  <c:v>52</c:v>
                </c:pt>
                <c:pt idx="21">
                  <c:v>53</c:v>
                </c:pt>
                <c:pt idx="22">
                  <c:v>54</c:v>
                </c:pt>
                <c:pt idx="23">
                  <c:v>55</c:v>
                </c:pt>
                <c:pt idx="24">
                  <c:v>56</c:v>
                </c:pt>
                <c:pt idx="25">
                  <c:v>57</c:v>
                </c:pt>
                <c:pt idx="26">
                  <c:v>58</c:v>
                </c:pt>
                <c:pt idx="27">
                  <c:v>59</c:v>
                </c:pt>
                <c:pt idx="28">
                  <c:v>60</c:v>
                </c:pt>
                <c:pt idx="29">
                  <c:v>61</c:v>
                </c:pt>
                <c:pt idx="30">
                  <c:v>62</c:v>
                </c:pt>
                <c:pt idx="31">
                  <c:v>63</c:v>
                </c:pt>
                <c:pt idx="32">
                  <c:v>64</c:v>
                </c:pt>
                <c:pt idx="33">
                  <c:v>65</c:v>
                </c:pt>
                <c:pt idx="34">
                  <c:v>66</c:v>
                </c:pt>
                <c:pt idx="35">
                  <c:v>67</c:v>
                </c:pt>
                <c:pt idx="36">
                  <c:v>68</c:v>
                </c:pt>
                <c:pt idx="37">
                  <c:v>69</c:v>
                </c:pt>
                <c:pt idx="38">
                  <c:v>70</c:v>
                </c:pt>
                <c:pt idx="39">
                  <c:v>71</c:v>
                </c:pt>
                <c:pt idx="40">
                  <c:v>72</c:v>
                </c:pt>
                <c:pt idx="41">
                  <c:v>73</c:v>
                </c:pt>
                <c:pt idx="42">
                  <c:v>74</c:v>
                </c:pt>
                <c:pt idx="43">
                  <c:v>75</c:v>
                </c:pt>
                <c:pt idx="44">
                  <c:v>76</c:v>
                </c:pt>
                <c:pt idx="45">
                  <c:v>77</c:v>
                </c:pt>
                <c:pt idx="46">
                  <c:v>78</c:v>
                </c:pt>
                <c:pt idx="47">
                  <c:v>79</c:v>
                </c:pt>
                <c:pt idx="48">
                  <c:v>80</c:v>
                </c:pt>
                <c:pt idx="49">
                  <c:v>81</c:v>
                </c:pt>
                <c:pt idx="50">
                  <c:v>82</c:v>
                </c:pt>
                <c:pt idx="51">
                  <c:v>83</c:v>
                </c:pt>
                <c:pt idx="52">
                  <c:v>84</c:v>
                </c:pt>
                <c:pt idx="53">
                  <c:v>85</c:v>
                </c:pt>
                <c:pt idx="54">
                  <c:v>86</c:v>
                </c:pt>
                <c:pt idx="55">
                  <c:v>87</c:v>
                </c:pt>
                <c:pt idx="56">
                  <c:v>88</c:v>
                </c:pt>
                <c:pt idx="57">
                  <c:v>89</c:v>
                </c:pt>
                <c:pt idx="58">
                  <c:v>90</c:v>
                </c:pt>
                <c:pt idx="59">
                  <c:v>91</c:v>
                </c:pt>
                <c:pt idx="60">
                  <c:v>92</c:v>
                </c:pt>
                <c:pt idx="61">
                  <c:v>93</c:v>
                </c:pt>
                <c:pt idx="62">
                  <c:v>94</c:v>
                </c:pt>
                <c:pt idx="63">
                  <c:v>95</c:v>
                </c:pt>
              </c:numCache>
            </c:numRef>
          </c:xVal>
          <c:yVal>
            <c:numRef>
              <c:f>[CalTab.xlsx]Sheet1!$P$4:$P$67</c:f>
              <c:numCache>
                <c:formatCode>General</c:formatCode>
                <c:ptCount val="64"/>
                <c:pt idx="0">
                  <c:v>3.76273148292</c:v>
                </c:pt>
                <c:pt idx="1">
                  <c:v>3.75567441333</c:v>
                </c:pt>
                <c:pt idx="2">
                  <c:v>3.7468416986799999</c:v>
                </c:pt>
                <c:pt idx="3">
                  <c:v>3.73590344037</c:v>
                </c:pt>
                <c:pt idx="4">
                  <c:v>3.7294575332800002</c:v>
                </c:pt>
                <c:pt idx="5">
                  <c:v>3.7187461501499999</c:v>
                </c:pt>
                <c:pt idx="6">
                  <c:v>3.7105085292800002</c:v>
                </c:pt>
                <c:pt idx="7">
                  <c:v>3.7006134985500001</c:v>
                </c:pt>
                <c:pt idx="8">
                  <c:v>3.6912207675699999</c:v>
                </c:pt>
                <c:pt idx="9">
                  <c:v>3.6821923787499999</c:v>
                </c:pt>
                <c:pt idx="10">
                  <c:v>3.6759618408099999</c:v>
                </c:pt>
                <c:pt idx="11">
                  <c:v>3.6649954224900001</c:v>
                </c:pt>
                <c:pt idx="12">
                  <c:v>3.6548228318699998</c:v>
                </c:pt>
                <c:pt idx="13">
                  <c:v>3.6462527117099999</c:v>
                </c:pt>
                <c:pt idx="14">
                  <c:v>3.6361397228899999</c:v>
                </c:pt>
                <c:pt idx="15">
                  <c:v>3.6275651339900001</c:v>
                </c:pt>
                <c:pt idx="16">
                  <c:v>3.6179820524499999</c:v>
                </c:pt>
                <c:pt idx="17">
                  <c:v>3.60819502359</c:v>
                </c:pt>
                <c:pt idx="18">
                  <c:v>3.6001532572900001</c:v>
                </c:pt>
                <c:pt idx="19">
                  <c:v>3.5905636920099999</c:v>
                </c:pt>
                <c:pt idx="20">
                  <c:v>3.5806918813999999</c:v>
                </c:pt>
                <c:pt idx="21">
                  <c:v>3.5689985336299999</c:v>
                </c:pt>
                <c:pt idx="22">
                  <c:v>3.5612297776599999</c:v>
                </c:pt>
                <c:pt idx="23">
                  <c:v>3.5513104326599998</c:v>
                </c:pt>
                <c:pt idx="24">
                  <c:v>3.54021167925</c:v>
                </c:pt>
                <c:pt idx="25">
                  <c:v>3.5312113387999999</c:v>
                </c:pt>
                <c:pt idx="26">
                  <c:v>3.5207886951799998</c:v>
                </c:pt>
                <c:pt idx="27">
                  <c:v>3.5107885428299999</c:v>
                </c:pt>
                <c:pt idx="28">
                  <c:v>3.4999532960000002</c:v>
                </c:pt>
                <c:pt idx="29">
                  <c:v>3.49199198141</c:v>
                </c:pt>
                <c:pt idx="30">
                  <c:v>3.4807164241700002</c:v>
                </c:pt>
                <c:pt idx="31">
                  <c:v>3.4714403115599999</c:v>
                </c:pt>
                <c:pt idx="32">
                  <c:v>3.4599817703500002</c:v>
                </c:pt>
                <c:pt idx="33">
                  <c:v>3.4507912425499998</c:v>
                </c:pt>
                <c:pt idx="34">
                  <c:v>3.4398422533800002</c:v>
                </c:pt>
                <c:pt idx="35">
                  <c:v>3.4301112036500001</c:v>
                </c:pt>
                <c:pt idx="36">
                  <c:v>3.4201442701500002</c:v>
                </c:pt>
                <c:pt idx="37">
                  <c:v>3.41037825592</c:v>
                </c:pt>
                <c:pt idx="38">
                  <c:v>3.39990211354</c:v>
                </c:pt>
                <c:pt idx="39">
                  <c:v>3.3899383977799999</c:v>
                </c:pt>
                <c:pt idx="40">
                  <c:v>3.3806624160299998</c:v>
                </c:pt>
                <c:pt idx="41">
                  <c:v>3.3715820485500001</c:v>
                </c:pt>
                <c:pt idx="42">
                  <c:v>3.3608923313900001</c:v>
                </c:pt>
                <c:pt idx="43">
                  <c:v>3.3520887753599999</c:v>
                </c:pt>
                <c:pt idx="44">
                  <c:v>3.3423683777700002</c:v>
                </c:pt>
                <c:pt idx="45">
                  <c:v>3.3326733339399999</c:v>
                </c:pt>
                <c:pt idx="46">
                  <c:v>3.3241136572299999</c:v>
                </c:pt>
                <c:pt idx="47">
                  <c:v>3.3152219599500001</c:v>
                </c:pt>
                <c:pt idx="48">
                  <c:v>3.30569177936</c:v>
                </c:pt>
                <c:pt idx="49">
                  <c:v>3.2973300646900001</c:v>
                </c:pt>
                <c:pt idx="50">
                  <c:v>3.2885435813299999</c:v>
                </c:pt>
                <c:pt idx="51">
                  <c:v>3.2792779828900001</c:v>
                </c:pt>
                <c:pt idx="52">
                  <c:v>3.2724791713800001</c:v>
                </c:pt>
                <c:pt idx="53">
                  <c:v>3.26095733455</c:v>
                </c:pt>
                <c:pt idx="54">
                  <c:v>3.2575648954299998</c:v>
                </c:pt>
                <c:pt idx="55">
                  <c:v>3.2467534338199999</c:v>
                </c:pt>
                <c:pt idx="56">
                  <c:v>3.23943077196</c:v>
                </c:pt>
                <c:pt idx="57">
                  <c:v>3.2312681791700002</c:v>
                </c:pt>
                <c:pt idx="58">
                  <c:v>3.2233095984600002</c:v>
                </c:pt>
                <c:pt idx="59">
                  <c:v>3.21639505513</c:v>
                </c:pt>
                <c:pt idx="60">
                  <c:v>3.2094477136099999</c:v>
                </c:pt>
                <c:pt idx="61">
                  <c:v>3.2005652608899999</c:v>
                </c:pt>
                <c:pt idx="62">
                  <c:v>3.19603045114</c:v>
                </c:pt>
                <c:pt idx="63">
                  <c:v>3.18762113931</c:v>
                </c:pt>
              </c:numCache>
            </c:numRef>
          </c:yVal>
          <c:smooth val="0"/>
          <c:extLst>
            <c:ext xmlns:c16="http://schemas.microsoft.com/office/drawing/2014/chart" uri="{C3380CC4-5D6E-409C-BE32-E72D297353CC}">
              <c16:uniqueId val="{0000000C-DF22-4978-AE4C-CD53EAA7806B}"/>
            </c:ext>
          </c:extLst>
        </c:ser>
        <c:ser>
          <c:idx val="13"/>
          <c:order val="13"/>
          <c:tx>
            <c:strRef>
              <c:f>[CalTab.xlsx]Sheet1!$Q$3</c:f>
              <c:strCache>
                <c:ptCount val="1"/>
                <c:pt idx="0">
                  <c:v>BK14-TB5</c:v>
                </c:pt>
              </c:strCache>
            </c:strRef>
          </c:tx>
          <c:spPr>
            <a:ln w="19050" cap="rnd">
              <a:noFill/>
              <a:round/>
            </a:ln>
            <a:effectLst/>
          </c:spPr>
          <c:marker>
            <c:symbol val="circle"/>
            <c:size val="5"/>
            <c:spPr>
              <a:solidFill>
                <a:schemeClr val="accent2">
                  <a:lumMod val="80000"/>
                  <a:lumOff val="20000"/>
                </a:schemeClr>
              </a:solidFill>
              <a:ln w="9525">
                <a:solidFill>
                  <a:schemeClr val="accent2">
                    <a:lumMod val="80000"/>
                    <a:lumOff val="20000"/>
                  </a:schemeClr>
                </a:solidFill>
              </a:ln>
              <a:effectLst/>
            </c:spPr>
          </c:marker>
          <c:xVal>
            <c:numRef>
              <c:f>[CalTab.xlsx]Sheet1!$C$4:$C$67</c:f>
              <c:numCache>
                <c:formatCode>General</c:formatCode>
                <c:ptCount val="64"/>
                <c:pt idx="0">
                  <c:v>32</c:v>
                </c:pt>
                <c:pt idx="1">
                  <c:v>33</c:v>
                </c:pt>
                <c:pt idx="2">
                  <c:v>34</c:v>
                </c:pt>
                <c:pt idx="3">
                  <c:v>35</c:v>
                </c:pt>
                <c:pt idx="4">
                  <c:v>36</c:v>
                </c:pt>
                <c:pt idx="5">
                  <c:v>37</c:v>
                </c:pt>
                <c:pt idx="6">
                  <c:v>38</c:v>
                </c:pt>
                <c:pt idx="7">
                  <c:v>39</c:v>
                </c:pt>
                <c:pt idx="8">
                  <c:v>40</c:v>
                </c:pt>
                <c:pt idx="9">
                  <c:v>41</c:v>
                </c:pt>
                <c:pt idx="10">
                  <c:v>42</c:v>
                </c:pt>
                <c:pt idx="11">
                  <c:v>43</c:v>
                </c:pt>
                <c:pt idx="12">
                  <c:v>44</c:v>
                </c:pt>
                <c:pt idx="13">
                  <c:v>45</c:v>
                </c:pt>
                <c:pt idx="14">
                  <c:v>46</c:v>
                </c:pt>
                <c:pt idx="15">
                  <c:v>47</c:v>
                </c:pt>
                <c:pt idx="16">
                  <c:v>48</c:v>
                </c:pt>
                <c:pt idx="17">
                  <c:v>49</c:v>
                </c:pt>
                <c:pt idx="18">
                  <c:v>50</c:v>
                </c:pt>
                <c:pt idx="19">
                  <c:v>51</c:v>
                </c:pt>
                <c:pt idx="20">
                  <c:v>52</c:v>
                </c:pt>
                <c:pt idx="21">
                  <c:v>53</c:v>
                </c:pt>
                <c:pt idx="22">
                  <c:v>54</c:v>
                </c:pt>
                <c:pt idx="23">
                  <c:v>55</c:v>
                </c:pt>
                <c:pt idx="24">
                  <c:v>56</c:v>
                </c:pt>
                <c:pt idx="25">
                  <c:v>57</c:v>
                </c:pt>
                <c:pt idx="26">
                  <c:v>58</c:v>
                </c:pt>
                <c:pt idx="27">
                  <c:v>59</c:v>
                </c:pt>
                <c:pt idx="28">
                  <c:v>60</c:v>
                </c:pt>
                <c:pt idx="29">
                  <c:v>61</c:v>
                </c:pt>
                <c:pt idx="30">
                  <c:v>62</c:v>
                </c:pt>
                <c:pt idx="31">
                  <c:v>63</c:v>
                </c:pt>
                <c:pt idx="32">
                  <c:v>64</c:v>
                </c:pt>
                <c:pt idx="33">
                  <c:v>65</c:v>
                </c:pt>
                <c:pt idx="34">
                  <c:v>66</c:v>
                </c:pt>
                <c:pt idx="35">
                  <c:v>67</c:v>
                </c:pt>
                <c:pt idx="36">
                  <c:v>68</c:v>
                </c:pt>
                <c:pt idx="37">
                  <c:v>69</c:v>
                </c:pt>
                <c:pt idx="38">
                  <c:v>70</c:v>
                </c:pt>
                <c:pt idx="39">
                  <c:v>71</c:v>
                </c:pt>
                <c:pt idx="40">
                  <c:v>72</c:v>
                </c:pt>
                <c:pt idx="41">
                  <c:v>73</c:v>
                </c:pt>
                <c:pt idx="42">
                  <c:v>74</c:v>
                </c:pt>
                <c:pt idx="43">
                  <c:v>75</c:v>
                </c:pt>
                <c:pt idx="44">
                  <c:v>76</c:v>
                </c:pt>
                <c:pt idx="45">
                  <c:v>77</c:v>
                </c:pt>
                <c:pt idx="46">
                  <c:v>78</c:v>
                </c:pt>
                <c:pt idx="47">
                  <c:v>79</c:v>
                </c:pt>
                <c:pt idx="48">
                  <c:v>80</c:v>
                </c:pt>
                <c:pt idx="49">
                  <c:v>81</c:v>
                </c:pt>
                <c:pt idx="50">
                  <c:v>82</c:v>
                </c:pt>
                <c:pt idx="51">
                  <c:v>83</c:v>
                </c:pt>
                <c:pt idx="52">
                  <c:v>84</c:v>
                </c:pt>
                <c:pt idx="53">
                  <c:v>85</c:v>
                </c:pt>
                <c:pt idx="54">
                  <c:v>86</c:v>
                </c:pt>
                <c:pt idx="55">
                  <c:v>87</c:v>
                </c:pt>
                <c:pt idx="56">
                  <c:v>88</c:v>
                </c:pt>
                <c:pt idx="57">
                  <c:v>89</c:v>
                </c:pt>
                <c:pt idx="58">
                  <c:v>90</c:v>
                </c:pt>
                <c:pt idx="59">
                  <c:v>91</c:v>
                </c:pt>
                <c:pt idx="60">
                  <c:v>92</c:v>
                </c:pt>
                <c:pt idx="61">
                  <c:v>93</c:v>
                </c:pt>
                <c:pt idx="62">
                  <c:v>94</c:v>
                </c:pt>
                <c:pt idx="63">
                  <c:v>95</c:v>
                </c:pt>
              </c:numCache>
            </c:numRef>
          </c:xVal>
          <c:yVal>
            <c:numRef>
              <c:f>[CalTab.xlsx]Sheet1!$Q$4:$Q$67</c:f>
              <c:numCache>
                <c:formatCode>General</c:formatCode>
                <c:ptCount val="64"/>
                <c:pt idx="0">
                  <c:v>3.7449089408199998</c:v>
                </c:pt>
                <c:pt idx="1">
                  <c:v>3.7406589549799998</c:v>
                </c:pt>
                <c:pt idx="2">
                  <c:v>3.7303020294499998</c:v>
                </c:pt>
                <c:pt idx="3">
                  <c:v>3.72301009249</c:v>
                </c:pt>
                <c:pt idx="4">
                  <c:v>3.71123286013</c:v>
                </c:pt>
                <c:pt idx="5">
                  <c:v>3.7039195360299999</c:v>
                </c:pt>
                <c:pt idx="6">
                  <c:v>3.6962976695499998</c:v>
                </c:pt>
                <c:pt idx="7">
                  <c:v>3.6875320725599998</c:v>
                </c:pt>
                <c:pt idx="8">
                  <c:v>3.6748326733700001</c:v>
                </c:pt>
                <c:pt idx="9">
                  <c:v>3.6676449360599999</c:v>
                </c:pt>
                <c:pt idx="10">
                  <c:v>3.6591564372700001</c:v>
                </c:pt>
                <c:pt idx="11">
                  <c:v>3.6484833047</c:v>
                </c:pt>
                <c:pt idx="12">
                  <c:v>3.6416478705799999</c:v>
                </c:pt>
                <c:pt idx="13">
                  <c:v>3.6293557539900001</c:v>
                </c:pt>
                <c:pt idx="14">
                  <c:v>3.6217321739799999</c:v>
                </c:pt>
                <c:pt idx="15">
                  <c:v>3.60912011437</c:v>
                </c:pt>
                <c:pt idx="16">
                  <c:v>3.6012871447000001</c:v>
                </c:pt>
                <c:pt idx="17">
                  <c:v>3.59088008254</c:v>
                </c:pt>
                <c:pt idx="18">
                  <c:v>3.5812080812299998</c:v>
                </c:pt>
                <c:pt idx="19">
                  <c:v>3.5695788783300002</c:v>
                </c:pt>
                <c:pt idx="20">
                  <c:v>3.5594005545899998</c:v>
                </c:pt>
                <c:pt idx="21">
                  <c:v>3.54956903285</c:v>
                </c:pt>
                <c:pt idx="22">
                  <c:v>3.5410803534199999</c:v>
                </c:pt>
                <c:pt idx="23">
                  <c:v>3.5293578651400002</c:v>
                </c:pt>
                <c:pt idx="24">
                  <c:v>3.5193901535199998</c:v>
                </c:pt>
                <c:pt idx="25">
                  <c:v>3.5092163996900001</c:v>
                </c:pt>
                <c:pt idx="26">
                  <c:v>3.4979987566999999</c:v>
                </c:pt>
                <c:pt idx="27">
                  <c:v>3.4888618360999999</c:v>
                </c:pt>
                <c:pt idx="28">
                  <c:v>3.4788078179999999</c:v>
                </c:pt>
                <c:pt idx="29">
                  <c:v>3.4672470137000002</c:v>
                </c:pt>
                <c:pt idx="30">
                  <c:v>3.4575384850700002</c:v>
                </c:pt>
                <c:pt idx="31">
                  <c:v>3.4475030425500002</c:v>
                </c:pt>
                <c:pt idx="32">
                  <c:v>3.4369302734099998</c:v>
                </c:pt>
                <c:pt idx="33">
                  <c:v>3.4267421692200002</c:v>
                </c:pt>
                <c:pt idx="34">
                  <c:v>3.4177667897499999</c:v>
                </c:pt>
                <c:pt idx="35">
                  <c:v>3.40720586688</c:v>
                </c:pt>
                <c:pt idx="36">
                  <c:v>3.3967106250999999</c:v>
                </c:pt>
                <c:pt idx="37">
                  <c:v>3.3878146073500002</c:v>
                </c:pt>
                <c:pt idx="38">
                  <c:v>3.3773711515999998</c:v>
                </c:pt>
                <c:pt idx="39">
                  <c:v>3.3672132797400001</c:v>
                </c:pt>
                <c:pt idx="40">
                  <c:v>3.35785245305</c:v>
                </c:pt>
                <c:pt idx="41">
                  <c:v>3.3478104934999999</c:v>
                </c:pt>
                <c:pt idx="42">
                  <c:v>3.33866317206</c:v>
                </c:pt>
                <c:pt idx="43">
                  <c:v>3.32905768522</c:v>
                </c:pt>
                <c:pt idx="44">
                  <c:v>3.3204960248000002</c:v>
                </c:pt>
                <c:pt idx="45">
                  <c:v>3.3099340741800001</c:v>
                </c:pt>
                <c:pt idx="46">
                  <c:v>3.3025440104000001</c:v>
                </c:pt>
                <c:pt idx="47">
                  <c:v>3.2929236413499998</c:v>
                </c:pt>
                <c:pt idx="48">
                  <c:v>3.28518118663</c:v>
                </c:pt>
                <c:pt idx="49">
                  <c:v>3.2761806576999999</c:v>
                </c:pt>
                <c:pt idx="50">
                  <c:v>3.2682097417399998</c:v>
                </c:pt>
                <c:pt idx="51">
                  <c:v>3.2582353403200002</c:v>
                </c:pt>
                <c:pt idx="52">
                  <c:v>3.24985623288</c:v>
                </c:pt>
                <c:pt idx="53">
                  <c:v>3.2435462243000002</c:v>
                </c:pt>
                <c:pt idx="54">
                  <c:v>3.2338081807100001</c:v>
                </c:pt>
                <c:pt idx="55">
                  <c:v>3.2249360082699998</c:v>
                </c:pt>
                <c:pt idx="56">
                  <c:v>3.2186958397800001</c:v>
                </c:pt>
                <c:pt idx="57">
                  <c:v>3.2095956983699998</c:v>
                </c:pt>
                <c:pt idx="58">
                  <c:v>3.2028394554999999</c:v>
                </c:pt>
                <c:pt idx="59">
                  <c:v>3.19508069304</c:v>
                </c:pt>
                <c:pt idx="60">
                  <c:v>3.1876837295599998</c:v>
                </c:pt>
                <c:pt idx="61">
                  <c:v>3.1793417561399999</c:v>
                </c:pt>
                <c:pt idx="62">
                  <c:v>3.1735105901699998</c:v>
                </c:pt>
                <c:pt idx="63">
                  <c:v>3.1629590599699999</c:v>
                </c:pt>
              </c:numCache>
            </c:numRef>
          </c:yVal>
          <c:smooth val="0"/>
          <c:extLst>
            <c:ext xmlns:c16="http://schemas.microsoft.com/office/drawing/2014/chart" uri="{C3380CC4-5D6E-409C-BE32-E72D297353CC}">
              <c16:uniqueId val="{0000000D-DF22-4978-AE4C-CD53EAA7806B}"/>
            </c:ext>
          </c:extLst>
        </c:ser>
        <c:dLbls>
          <c:showLegendKey val="0"/>
          <c:showVal val="0"/>
          <c:showCatName val="0"/>
          <c:showSerName val="0"/>
          <c:showPercent val="0"/>
          <c:showBubbleSize val="0"/>
        </c:dLbls>
        <c:axId val="84107264"/>
        <c:axId val="84109568"/>
      </c:scatterChart>
      <c:valAx>
        <c:axId val="84107264"/>
        <c:scaling>
          <c:orientation val="minMax"/>
          <c:max val="96"/>
          <c:min val="30"/>
        </c:scaling>
        <c:delete val="0"/>
        <c:axPos val="b"/>
        <c:majorGridlines>
          <c:spPr>
            <a:ln w="9525" cap="flat" cmpd="sng" algn="ctr">
              <a:solidFill>
                <a:schemeClr val="tx1">
                  <a:lumMod val="15000"/>
                  <a:lumOff val="85000"/>
                </a:schemeClr>
              </a:solidFill>
              <a:round/>
            </a:ln>
            <a:effectLst/>
          </c:spPr>
        </c:majorGridlines>
        <c:title>
          <c:tx>
            <c:rich>
              <a:bodyPr/>
              <a:lstStyle/>
              <a:p>
                <a:pPr>
                  <a:defRPr/>
                </a:pPr>
                <a:r>
                  <a:rPr lang="en-US"/>
                  <a:t>Pixel Number</a:t>
                </a:r>
              </a:p>
            </c:rich>
          </c:tx>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en-US"/>
          </a:p>
        </c:txPr>
        <c:crossAx val="84109568"/>
        <c:crosses val="autoZero"/>
        <c:crossBetween val="midCat"/>
      </c:valAx>
      <c:valAx>
        <c:axId val="84109568"/>
        <c:scaling>
          <c:orientation val="minMax"/>
          <c:min val="3"/>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a:pPr>
                <a:r>
                  <a:rPr lang="en-US"/>
                  <a:t>Ef (meV)</a:t>
                </a:r>
              </a:p>
            </c:rich>
          </c:tx>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en-US"/>
          </a:p>
        </c:txPr>
        <c:crossAx val="84107264"/>
        <c:crosses val="autoZero"/>
        <c:crossBetween val="midCat"/>
      </c:val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sz="1600">
          <a:latin typeface="Arial" panose="020B0604020202020204" pitchFamily="34" charset="0"/>
          <a:cs typeface="Arial" panose="020B0604020202020204" pitchFamily="34" charset="0"/>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horz"/>
          <a:lstStyle/>
          <a:p>
            <a:pPr>
              <a:defRPr/>
            </a:pPr>
            <a:r>
              <a:rPr lang="en-US"/>
              <a:t>L2: 2,5-diiodothiophene</a:t>
            </a:r>
          </a:p>
        </c:rich>
      </c:tx>
      <c:overlay val="0"/>
      <c:spPr>
        <a:noFill/>
        <a:ln>
          <a:noFill/>
        </a:ln>
        <a:effectLst/>
      </c:spPr>
    </c:title>
    <c:autoTitleDeleted val="0"/>
    <c:plotArea>
      <c:layout/>
      <c:scatterChart>
        <c:scatterStyle val="lineMarker"/>
        <c:varyColors val="0"/>
        <c:ser>
          <c:idx val="0"/>
          <c:order val="0"/>
          <c:tx>
            <c:strRef>
              <c:f>[CalTab.xlsx]Sheet1!$D$70</c:f>
              <c:strCache>
                <c:ptCount val="1"/>
                <c:pt idx="0">
                  <c:v>BK2-TB4</c:v>
                </c:pt>
              </c:strCache>
            </c:strRef>
          </c:tx>
          <c:spPr>
            <a:ln w="19050" cap="rnd">
              <a:noFill/>
              <a:round/>
            </a:ln>
            <a:effectLst/>
          </c:spPr>
          <c:marker>
            <c:symbol val="circle"/>
            <c:size val="5"/>
            <c:spPr>
              <a:solidFill>
                <a:schemeClr val="accent1"/>
              </a:solidFill>
              <a:ln w="9525">
                <a:solidFill>
                  <a:schemeClr val="accent1"/>
                </a:solidFill>
              </a:ln>
              <a:effectLst/>
            </c:spPr>
          </c:marker>
          <c:xVal>
            <c:numRef>
              <c:f>[CalTab.xlsx]Sheet1!$C$71:$C$134</c:f>
              <c:numCache>
                <c:formatCode>General</c:formatCode>
                <c:ptCount val="64"/>
                <c:pt idx="0">
                  <c:v>32</c:v>
                </c:pt>
                <c:pt idx="1">
                  <c:v>33</c:v>
                </c:pt>
                <c:pt idx="2">
                  <c:v>34</c:v>
                </c:pt>
                <c:pt idx="3">
                  <c:v>35</c:v>
                </c:pt>
                <c:pt idx="4">
                  <c:v>36</c:v>
                </c:pt>
                <c:pt idx="5">
                  <c:v>37</c:v>
                </c:pt>
                <c:pt idx="6">
                  <c:v>38</c:v>
                </c:pt>
                <c:pt idx="7">
                  <c:v>39</c:v>
                </c:pt>
                <c:pt idx="8">
                  <c:v>40</c:v>
                </c:pt>
                <c:pt idx="9">
                  <c:v>41</c:v>
                </c:pt>
                <c:pt idx="10">
                  <c:v>42</c:v>
                </c:pt>
                <c:pt idx="11">
                  <c:v>43</c:v>
                </c:pt>
                <c:pt idx="12">
                  <c:v>44</c:v>
                </c:pt>
                <c:pt idx="13">
                  <c:v>45</c:v>
                </c:pt>
                <c:pt idx="14">
                  <c:v>46</c:v>
                </c:pt>
                <c:pt idx="15">
                  <c:v>47</c:v>
                </c:pt>
                <c:pt idx="16">
                  <c:v>48</c:v>
                </c:pt>
                <c:pt idx="17">
                  <c:v>49</c:v>
                </c:pt>
                <c:pt idx="18">
                  <c:v>50</c:v>
                </c:pt>
                <c:pt idx="19">
                  <c:v>51</c:v>
                </c:pt>
                <c:pt idx="20">
                  <c:v>52</c:v>
                </c:pt>
                <c:pt idx="21">
                  <c:v>53</c:v>
                </c:pt>
                <c:pt idx="22">
                  <c:v>54</c:v>
                </c:pt>
                <c:pt idx="23">
                  <c:v>55</c:v>
                </c:pt>
                <c:pt idx="24">
                  <c:v>56</c:v>
                </c:pt>
                <c:pt idx="25">
                  <c:v>57</c:v>
                </c:pt>
                <c:pt idx="26">
                  <c:v>58</c:v>
                </c:pt>
                <c:pt idx="27">
                  <c:v>59</c:v>
                </c:pt>
                <c:pt idx="28">
                  <c:v>60</c:v>
                </c:pt>
                <c:pt idx="29">
                  <c:v>61</c:v>
                </c:pt>
                <c:pt idx="30">
                  <c:v>62</c:v>
                </c:pt>
                <c:pt idx="31">
                  <c:v>63</c:v>
                </c:pt>
                <c:pt idx="32">
                  <c:v>64</c:v>
                </c:pt>
                <c:pt idx="33">
                  <c:v>65</c:v>
                </c:pt>
                <c:pt idx="34">
                  <c:v>66</c:v>
                </c:pt>
                <c:pt idx="35">
                  <c:v>67</c:v>
                </c:pt>
                <c:pt idx="36">
                  <c:v>68</c:v>
                </c:pt>
                <c:pt idx="37">
                  <c:v>69</c:v>
                </c:pt>
                <c:pt idx="38">
                  <c:v>70</c:v>
                </c:pt>
                <c:pt idx="39">
                  <c:v>71</c:v>
                </c:pt>
                <c:pt idx="40">
                  <c:v>72</c:v>
                </c:pt>
                <c:pt idx="41">
                  <c:v>73</c:v>
                </c:pt>
                <c:pt idx="42">
                  <c:v>74</c:v>
                </c:pt>
                <c:pt idx="43">
                  <c:v>75</c:v>
                </c:pt>
                <c:pt idx="44">
                  <c:v>76</c:v>
                </c:pt>
                <c:pt idx="45">
                  <c:v>77</c:v>
                </c:pt>
                <c:pt idx="46">
                  <c:v>78</c:v>
                </c:pt>
                <c:pt idx="47">
                  <c:v>79</c:v>
                </c:pt>
                <c:pt idx="48">
                  <c:v>80</c:v>
                </c:pt>
                <c:pt idx="49">
                  <c:v>81</c:v>
                </c:pt>
                <c:pt idx="50">
                  <c:v>82</c:v>
                </c:pt>
                <c:pt idx="51">
                  <c:v>83</c:v>
                </c:pt>
                <c:pt idx="52">
                  <c:v>84</c:v>
                </c:pt>
                <c:pt idx="53">
                  <c:v>85</c:v>
                </c:pt>
                <c:pt idx="54">
                  <c:v>86</c:v>
                </c:pt>
                <c:pt idx="55">
                  <c:v>87</c:v>
                </c:pt>
                <c:pt idx="56">
                  <c:v>88</c:v>
                </c:pt>
                <c:pt idx="57">
                  <c:v>89</c:v>
                </c:pt>
                <c:pt idx="58">
                  <c:v>90</c:v>
                </c:pt>
                <c:pt idx="59">
                  <c:v>91</c:v>
                </c:pt>
                <c:pt idx="60">
                  <c:v>92</c:v>
                </c:pt>
                <c:pt idx="61">
                  <c:v>93</c:v>
                </c:pt>
                <c:pt idx="62">
                  <c:v>94</c:v>
                </c:pt>
                <c:pt idx="63">
                  <c:v>95</c:v>
                </c:pt>
              </c:numCache>
            </c:numRef>
          </c:xVal>
          <c:yVal>
            <c:numRef>
              <c:f>[CalTab.xlsx]Sheet1!$D$71:$D$134</c:f>
              <c:numCache>
                <c:formatCode>General</c:formatCode>
                <c:ptCount val="64"/>
                <c:pt idx="0">
                  <c:v>0.79463630346835101</c:v>
                </c:pt>
                <c:pt idx="1">
                  <c:v>0.79193895709764095</c:v>
                </c:pt>
                <c:pt idx="2">
                  <c:v>0.79138657814482805</c:v>
                </c:pt>
                <c:pt idx="3">
                  <c:v>0.788316598713659</c:v>
                </c:pt>
                <c:pt idx="4">
                  <c:v>0.79024229182896</c:v>
                </c:pt>
                <c:pt idx="5">
                  <c:v>0.78636747128405005</c:v>
                </c:pt>
                <c:pt idx="6">
                  <c:v>0.78482694995079105</c:v>
                </c:pt>
                <c:pt idx="7">
                  <c:v>0.78564623697251601</c:v>
                </c:pt>
                <c:pt idx="8">
                  <c:v>0.78203136545312502</c:v>
                </c:pt>
                <c:pt idx="9">
                  <c:v>0.78053054566708202</c:v>
                </c:pt>
                <c:pt idx="10">
                  <c:v>0.782297618969921</c:v>
                </c:pt>
                <c:pt idx="11">
                  <c:v>0.779106097393925</c:v>
                </c:pt>
                <c:pt idx="12">
                  <c:v>0.778883170040093</c:v>
                </c:pt>
                <c:pt idx="13">
                  <c:v>0.77729776149932095</c:v>
                </c:pt>
                <c:pt idx="14">
                  <c:v>0.77545811548815902</c:v>
                </c:pt>
                <c:pt idx="15">
                  <c:v>0.77578907603747904</c:v>
                </c:pt>
                <c:pt idx="16">
                  <c:v>0.773960829176636</c:v>
                </c:pt>
                <c:pt idx="17">
                  <c:v>0.77449329024786095</c:v>
                </c:pt>
                <c:pt idx="18">
                  <c:v>0.76883844890209996</c:v>
                </c:pt>
                <c:pt idx="19">
                  <c:v>0.77108336966450597</c:v>
                </c:pt>
                <c:pt idx="20">
                  <c:v>0.76936687976597096</c:v>
                </c:pt>
                <c:pt idx="21">
                  <c:v>0.76951951233555205</c:v>
                </c:pt>
                <c:pt idx="22">
                  <c:v>0.76765618088437704</c:v>
                </c:pt>
                <c:pt idx="23">
                  <c:v>0.76434974263844702</c:v>
                </c:pt>
                <c:pt idx="24">
                  <c:v>0.76520771138341204</c:v>
                </c:pt>
                <c:pt idx="25">
                  <c:v>0.76296939020126398</c:v>
                </c:pt>
                <c:pt idx="26">
                  <c:v>0.76297263470514698</c:v>
                </c:pt>
                <c:pt idx="27">
                  <c:v>0.76308132975530496</c:v>
                </c:pt>
                <c:pt idx="28">
                  <c:v>0.76024777939798804</c:v>
                </c:pt>
                <c:pt idx="29">
                  <c:v>0.76044347191037498</c:v>
                </c:pt>
                <c:pt idx="30">
                  <c:v>0.75950982357588204</c:v>
                </c:pt>
                <c:pt idx="31">
                  <c:v>0.75597735626920104</c:v>
                </c:pt>
                <c:pt idx="32">
                  <c:v>0.75738100741479797</c:v>
                </c:pt>
                <c:pt idx="33">
                  <c:v>0.75691036336389905</c:v>
                </c:pt>
                <c:pt idx="34">
                  <c:v>0.75470132815020996</c:v>
                </c:pt>
                <c:pt idx="35">
                  <c:v>0.75504900362031602</c:v>
                </c:pt>
                <c:pt idx="36">
                  <c:v>0.75455337173347403</c:v>
                </c:pt>
                <c:pt idx="37">
                  <c:v>0.75214017176120695</c:v>
                </c:pt>
                <c:pt idx="38">
                  <c:v>0.75001162650038899</c:v>
                </c:pt>
                <c:pt idx="39">
                  <c:v>0.75006081287038895</c:v>
                </c:pt>
                <c:pt idx="40">
                  <c:v>0.74848640390224197</c:v>
                </c:pt>
                <c:pt idx="41">
                  <c:v>0.74813527751319997</c:v>
                </c:pt>
                <c:pt idx="42">
                  <c:v>0.74692300712704596</c:v>
                </c:pt>
                <c:pt idx="43">
                  <c:v>0.74567797833238203</c:v>
                </c:pt>
                <c:pt idx="44">
                  <c:v>0.742130693175031</c:v>
                </c:pt>
                <c:pt idx="45">
                  <c:v>0.74316782890808897</c:v>
                </c:pt>
                <c:pt idx="46">
                  <c:v>0.74185332998517495</c:v>
                </c:pt>
                <c:pt idx="47">
                  <c:v>0.74350581241045199</c:v>
                </c:pt>
                <c:pt idx="48">
                  <c:v>0.74208550725432498</c:v>
                </c:pt>
                <c:pt idx="49">
                  <c:v>0.73754038264003297</c:v>
                </c:pt>
                <c:pt idx="50">
                  <c:v>0.73647140101376696</c:v>
                </c:pt>
                <c:pt idx="51">
                  <c:v>0.74008537687646203</c:v>
                </c:pt>
                <c:pt idx="52">
                  <c:v>0.73235310906024897</c:v>
                </c:pt>
                <c:pt idx="53">
                  <c:v>0.72953215924381398</c:v>
                </c:pt>
                <c:pt idx="54">
                  <c:v>0.73143766110340003</c:v>
                </c:pt>
                <c:pt idx="55">
                  <c:v>0.72980336351962005</c:v>
                </c:pt>
                <c:pt idx="56">
                  <c:v>0.72086360700741403</c:v>
                </c:pt>
                <c:pt idx="57">
                  <c:v>0.728198818983672</c:v>
                </c:pt>
                <c:pt idx="58">
                  <c:v>0.72364818680357401</c:v>
                </c:pt>
                <c:pt idx="59">
                  <c:v>0.71988937725816904</c:v>
                </c:pt>
                <c:pt idx="60">
                  <c:v>0.720012083021627</c:v>
                </c:pt>
                <c:pt idx="61">
                  <c:v>0.71551802171225898</c:v>
                </c:pt>
                <c:pt idx="62">
                  <c:v>0.70659266452014202</c:v>
                </c:pt>
                <c:pt idx="63">
                  <c:v>0.70454320669264103</c:v>
                </c:pt>
              </c:numCache>
            </c:numRef>
          </c:yVal>
          <c:smooth val="0"/>
          <c:extLst>
            <c:ext xmlns:c16="http://schemas.microsoft.com/office/drawing/2014/chart" uri="{C3380CC4-5D6E-409C-BE32-E72D297353CC}">
              <c16:uniqueId val="{00000000-F4DC-4744-9DAC-77F0C72672D3}"/>
            </c:ext>
          </c:extLst>
        </c:ser>
        <c:ser>
          <c:idx val="1"/>
          <c:order val="1"/>
          <c:tx>
            <c:strRef>
              <c:f>[CalTab.xlsx]Sheet1!$E$70</c:f>
              <c:strCache>
                <c:ptCount val="1"/>
                <c:pt idx="0">
                  <c:v>BK2-TB5</c:v>
                </c:pt>
              </c:strCache>
            </c:strRef>
          </c:tx>
          <c:spPr>
            <a:ln w="19050" cap="rnd">
              <a:noFill/>
              <a:round/>
            </a:ln>
            <a:effectLst/>
          </c:spPr>
          <c:marker>
            <c:symbol val="circle"/>
            <c:size val="5"/>
            <c:spPr>
              <a:solidFill>
                <a:schemeClr val="accent2"/>
              </a:solidFill>
              <a:ln w="9525">
                <a:solidFill>
                  <a:schemeClr val="accent2"/>
                </a:solidFill>
              </a:ln>
              <a:effectLst/>
            </c:spPr>
          </c:marker>
          <c:xVal>
            <c:numRef>
              <c:f>[CalTab.xlsx]Sheet1!$C$71:$C$134</c:f>
              <c:numCache>
                <c:formatCode>General</c:formatCode>
                <c:ptCount val="64"/>
                <c:pt idx="0">
                  <c:v>32</c:v>
                </c:pt>
                <c:pt idx="1">
                  <c:v>33</c:v>
                </c:pt>
                <c:pt idx="2">
                  <c:v>34</c:v>
                </c:pt>
                <c:pt idx="3">
                  <c:v>35</c:v>
                </c:pt>
                <c:pt idx="4">
                  <c:v>36</c:v>
                </c:pt>
                <c:pt idx="5">
                  <c:v>37</c:v>
                </c:pt>
                <c:pt idx="6">
                  <c:v>38</c:v>
                </c:pt>
                <c:pt idx="7">
                  <c:v>39</c:v>
                </c:pt>
                <c:pt idx="8">
                  <c:v>40</c:v>
                </c:pt>
                <c:pt idx="9">
                  <c:v>41</c:v>
                </c:pt>
                <c:pt idx="10">
                  <c:v>42</c:v>
                </c:pt>
                <c:pt idx="11">
                  <c:v>43</c:v>
                </c:pt>
                <c:pt idx="12">
                  <c:v>44</c:v>
                </c:pt>
                <c:pt idx="13">
                  <c:v>45</c:v>
                </c:pt>
                <c:pt idx="14">
                  <c:v>46</c:v>
                </c:pt>
                <c:pt idx="15">
                  <c:v>47</c:v>
                </c:pt>
                <c:pt idx="16">
                  <c:v>48</c:v>
                </c:pt>
                <c:pt idx="17">
                  <c:v>49</c:v>
                </c:pt>
                <c:pt idx="18">
                  <c:v>50</c:v>
                </c:pt>
                <c:pt idx="19">
                  <c:v>51</c:v>
                </c:pt>
                <c:pt idx="20">
                  <c:v>52</c:v>
                </c:pt>
                <c:pt idx="21">
                  <c:v>53</c:v>
                </c:pt>
                <c:pt idx="22">
                  <c:v>54</c:v>
                </c:pt>
                <c:pt idx="23">
                  <c:v>55</c:v>
                </c:pt>
                <c:pt idx="24">
                  <c:v>56</c:v>
                </c:pt>
                <c:pt idx="25">
                  <c:v>57</c:v>
                </c:pt>
                <c:pt idx="26">
                  <c:v>58</c:v>
                </c:pt>
                <c:pt idx="27">
                  <c:v>59</c:v>
                </c:pt>
                <c:pt idx="28">
                  <c:v>60</c:v>
                </c:pt>
                <c:pt idx="29">
                  <c:v>61</c:v>
                </c:pt>
                <c:pt idx="30">
                  <c:v>62</c:v>
                </c:pt>
                <c:pt idx="31">
                  <c:v>63</c:v>
                </c:pt>
                <c:pt idx="32">
                  <c:v>64</c:v>
                </c:pt>
                <c:pt idx="33">
                  <c:v>65</c:v>
                </c:pt>
                <c:pt idx="34">
                  <c:v>66</c:v>
                </c:pt>
                <c:pt idx="35">
                  <c:v>67</c:v>
                </c:pt>
                <c:pt idx="36">
                  <c:v>68</c:v>
                </c:pt>
                <c:pt idx="37">
                  <c:v>69</c:v>
                </c:pt>
                <c:pt idx="38">
                  <c:v>70</c:v>
                </c:pt>
                <c:pt idx="39">
                  <c:v>71</c:v>
                </c:pt>
                <c:pt idx="40">
                  <c:v>72</c:v>
                </c:pt>
                <c:pt idx="41">
                  <c:v>73</c:v>
                </c:pt>
                <c:pt idx="42">
                  <c:v>74</c:v>
                </c:pt>
                <c:pt idx="43">
                  <c:v>75</c:v>
                </c:pt>
                <c:pt idx="44">
                  <c:v>76</c:v>
                </c:pt>
                <c:pt idx="45">
                  <c:v>77</c:v>
                </c:pt>
                <c:pt idx="46">
                  <c:v>78</c:v>
                </c:pt>
                <c:pt idx="47">
                  <c:v>79</c:v>
                </c:pt>
                <c:pt idx="48">
                  <c:v>80</c:v>
                </c:pt>
                <c:pt idx="49">
                  <c:v>81</c:v>
                </c:pt>
                <c:pt idx="50">
                  <c:v>82</c:v>
                </c:pt>
                <c:pt idx="51">
                  <c:v>83</c:v>
                </c:pt>
                <c:pt idx="52">
                  <c:v>84</c:v>
                </c:pt>
                <c:pt idx="53">
                  <c:v>85</c:v>
                </c:pt>
                <c:pt idx="54">
                  <c:v>86</c:v>
                </c:pt>
                <c:pt idx="55">
                  <c:v>87</c:v>
                </c:pt>
                <c:pt idx="56">
                  <c:v>88</c:v>
                </c:pt>
                <c:pt idx="57">
                  <c:v>89</c:v>
                </c:pt>
                <c:pt idx="58">
                  <c:v>90</c:v>
                </c:pt>
                <c:pt idx="59">
                  <c:v>91</c:v>
                </c:pt>
                <c:pt idx="60">
                  <c:v>92</c:v>
                </c:pt>
                <c:pt idx="61">
                  <c:v>93</c:v>
                </c:pt>
                <c:pt idx="62">
                  <c:v>94</c:v>
                </c:pt>
                <c:pt idx="63">
                  <c:v>95</c:v>
                </c:pt>
              </c:numCache>
            </c:numRef>
          </c:xVal>
          <c:yVal>
            <c:numRef>
              <c:f>[CalTab.xlsx]Sheet1!$E$71:$E$134</c:f>
              <c:numCache>
                <c:formatCode>General</c:formatCode>
                <c:ptCount val="64"/>
                <c:pt idx="0">
                  <c:v>0.79311228650883303</c:v>
                </c:pt>
                <c:pt idx="1">
                  <c:v>0.79124798494486703</c:v>
                </c:pt>
                <c:pt idx="2">
                  <c:v>0.78731582715828397</c:v>
                </c:pt>
                <c:pt idx="3">
                  <c:v>0.78457625688539201</c:v>
                </c:pt>
                <c:pt idx="4">
                  <c:v>0.78745387014787305</c:v>
                </c:pt>
                <c:pt idx="5">
                  <c:v>0.78514349375220005</c:v>
                </c:pt>
                <c:pt idx="6">
                  <c:v>0.78493476061752099</c:v>
                </c:pt>
                <c:pt idx="7">
                  <c:v>0.77930954169837896</c:v>
                </c:pt>
                <c:pt idx="8">
                  <c:v>0.78123335394659998</c:v>
                </c:pt>
                <c:pt idx="9">
                  <c:v>0.77853624126265897</c:v>
                </c:pt>
                <c:pt idx="10">
                  <c:v>0.77864551275586602</c:v>
                </c:pt>
                <c:pt idx="11">
                  <c:v>0.77786161512358798</c:v>
                </c:pt>
                <c:pt idx="12">
                  <c:v>0.77497380317525999</c:v>
                </c:pt>
                <c:pt idx="13">
                  <c:v>0.77497462492306601</c:v>
                </c:pt>
                <c:pt idx="14">
                  <c:v>0.77249226834547502</c:v>
                </c:pt>
                <c:pt idx="15">
                  <c:v>0.77357057957169095</c:v>
                </c:pt>
                <c:pt idx="16">
                  <c:v>0.77055251718675599</c:v>
                </c:pt>
                <c:pt idx="17">
                  <c:v>0.77163235054220503</c:v>
                </c:pt>
                <c:pt idx="18">
                  <c:v>0.76771078725262498</c:v>
                </c:pt>
                <c:pt idx="19">
                  <c:v>0.76641569544703803</c:v>
                </c:pt>
                <c:pt idx="20">
                  <c:v>0.76502174915393895</c:v>
                </c:pt>
                <c:pt idx="21">
                  <c:v>0.76492545540508206</c:v>
                </c:pt>
                <c:pt idx="22">
                  <c:v>0.76502011462322195</c:v>
                </c:pt>
                <c:pt idx="23">
                  <c:v>0.76432601652677801</c:v>
                </c:pt>
                <c:pt idx="24">
                  <c:v>0.76465062732678601</c:v>
                </c:pt>
                <c:pt idx="25">
                  <c:v>0.760980724052149</c:v>
                </c:pt>
                <c:pt idx="26">
                  <c:v>0.758811669260122</c:v>
                </c:pt>
                <c:pt idx="27">
                  <c:v>0.76088042425753799</c:v>
                </c:pt>
                <c:pt idx="28">
                  <c:v>0.75662941249869897</c:v>
                </c:pt>
                <c:pt idx="29">
                  <c:v>0.75833249322615903</c:v>
                </c:pt>
                <c:pt idx="30">
                  <c:v>0.75379313306897799</c:v>
                </c:pt>
                <c:pt idx="31">
                  <c:v>0.754250146011885</c:v>
                </c:pt>
                <c:pt idx="32">
                  <c:v>0.75110852057474597</c:v>
                </c:pt>
                <c:pt idx="33">
                  <c:v>0.75312737347674397</c:v>
                </c:pt>
                <c:pt idx="34">
                  <c:v>0.75308360713788502</c:v>
                </c:pt>
                <c:pt idx="35">
                  <c:v>0.75468905370353601</c:v>
                </c:pt>
                <c:pt idx="36">
                  <c:v>0.74957404751364598</c:v>
                </c:pt>
                <c:pt idx="37">
                  <c:v>0.74882152219950904</c:v>
                </c:pt>
                <c:pt idx="38">
                  <c:v>0.74832835923965701</c:v>
                </c:pt>
                <c:pt idx="39">
                  <c:v>0.74805687115263297</c:v>
                </c:pt>
                <c:pt idx="40">
                  <c:v>0.74578826669075204</c:v>
                </c:pt>
                <c:pt idx="41">
                  <c:v>0.74557796109466601</c:v>
                </c:pt>
                <c:pt idx="42">
                  <c:v>0.74417368768702297</c:v>
                </c:pt>
                <c:pt idx="43">
                  <c:v>0.73941377116248597</c:v>
                </c:pt>
                <c:pt idx="44">
                  <c:v>0.74398698309390199</c:v>
                </c:pt>
                <c:pt idx="45">
                  <c:v>0.74063803533633599</c:v>
                </c:pt>
                <c:pt idx="46">
                  <c:v>0.74049469657999301</c:v>
                </c:pt>
                <c:pt idx="47">
                  <c:v>0.73932783341758601</c:v>
                </c:pt>
                <c:pt idx="48">
                  <c:v>0.73839830609019996</c:v>
                </c:pt>
                <c:pt idx="49">
                  <c:v>0.73032510192806699</c:v>
                </c:pt>
                <c:pt idx="50">
                  <c:v>0.72928988042167098</c:v>
                </c:pt>
                <c:pt idx="51">
                  <c:v>0.73061725661247501</c:v>
                </c:pt>
                <c:pt idx="52">
                  <c:v>0.73558809837981098</c:v>
                </c:pt>
                <c:pt idx="53">
                  <c:v>0.73168008397823303</c:v>
                </c:pt>
                <c:pt idx="54">
                  <c:v>0.72667799685613599</c:v>
                </c:pt>
                <c:pt idx="55">
                  <c:v>0.72715518350029096</c:v>
                </c:pt>
                <c:pt idx="56">
                  <c:v>0.72806567795395805</c:v>
                </c:pt>
                <c:pt idx="57">
                  <c:v>0.73154016966144497</c:v>
                </c:pt>
                <c:pt idx="58">
                  <c:v>0.72553288793217896</c:v>
                </c:pt>
                <c:pt idx="59">
                  <c:v>0.72687024034513004</c:v>
                </c:pt>
                <c:pt idx="60">
                  <c:v>0.71277822629936705</c:v>
                </c:pt>
                <c:pt idx="61">
                  <c:v>0.71826694551325299</c:v>
                </c:pt>
                <c:pt idx="62">
                  <c:v>0.71775977047903206</c:v>
                </c:pt>
                <c:pt idx="63">
                  <c:v>0.71085467181006301</c:v>
                </c:pt>
              </c:numCache>
            </c:numRef>
          </c:yVal>
          <c:smooth val="0"/>
          <c:extLst>
            <c:ext xmlns:c16="http://schemas.microsoft.com/office/drawing/2014/chart" uri="{C3380CC4-5D6E-409C-BE32-E72D297353CC}">
              <c16:uniqueId val="{00000001-F4DC-4744-9DAC-77F0C72672D3}"/>
            </c:ext>
          </c:extLst>
        </c:ser>
        <c:ser>
          <c:idx val="2"/>
          <c:order val="2"/>
          <c:tx>
            <c:strRef>
              <c:f>[CalTab.xlsx]Sheet1!$F$70</c:f>
              <c:strCache>
                <c:ptCount val="1"/>
                <c:pt idx="0">
                  <c:v>BK9-TB4</c:v>
                </c:pt>
              </c:strCache>
            </c:strRef>
          </c:tx>
          <c:spPr>
            <a:ln w="19050" cap="rnd">
              <a:noFill/>
              <a:round/>
            </a:ln>
            <a:effectLst/>
          </c:spPr>
          <c:marker>
            <c:symbol val="circle"/>
            <c:size val="5"/>
            <c:spPr>
              <a:solidFill>
                <a:schemeClr val="accent3"/>
              </a:solidFill>
              <a:ln w="9525">
                <a:solidFill>
                  <a:schemeClr val="accent3"/>
                </a:solidFill>
              </a:ln>
              <a:effectLst/>
            </c:spPr>
          </c:marker>
          <c:xVal>
            <c:numRef>
              <c:f>[CalTab.xlsx]Sheet1!$C$71:$C$134</c:f>
              <c:numCache>
                <c:formatCode>General</c:formatCode>
                <c:ptCount val="64"/>
                <c:pt idx="0">
                  <c:v>32</c:v>
                </c:pt>
                <c:pt idx="1">
                  <c:v>33</c:v>
                </c:pt>
                <c:pt idx="2">
                  <c:v>34</c:v>
                </c:pt>
                <c:pt idx="3">
                  <c:v>35</c:v>
                </c:pt>
                <c:pt idx="4">
                  <c:v>36</c:v>
                </c:pt>
                <c:pt idx="5">
                  <c:v>37</c:v>
                </c:pt>
                <c:pt idx="6">
                  <c:v>38</c:v>
                </c:pt>
                <c:pt idx="7">
                  <c:v>39</c:v>
                </c:pt>
                <c:pt idx="8">
                  <c:v>40</c:v>
                </c:pt>
                <c:pt idx="9">
                  <c:v>41</c:v>
                </c:pt>
                <c:pt idx="10">
                  <c:v>42</c:v>
                </c:pt>
                <c:pt idx="11">
                  <c:v>43</c:v>
                </c:pt>
                <c:pt idx="12">
                  <c:v>44</c:v>
                </c:pt>
                <c:pt idx="13">
                  <c:v>45</c:v>
                </c:pt>
                <c:pt idx="14">
                  <c:v>46</c:v>
                </c:pt>
                <c:pt idx="15">
                  <c:v>47</c:v>
                </c:pt>
                <c:pt idx="16">
                  <c:v>48</c:v>
                </c:pt>
                <c:pt idx="17">
                  <c:v>49</c:v>
                </c:pt>
                <c:pt idx="18">
                  <c:v>50</c:v>
                </c:pt>
                <c:pt idx="19">
                  <c:v>51</c:v>
                </c:pt>
                <c:pt idx="20">
                  <c:v>52</c:v>
                </c:pt>
                <c:pt idx="21">
                  <c:v>53</c:v>
                </c:pt>
                <c:pt idx="22">
                  <c:v>54</c:v>
                </c:pt>
                <c:pt idx="23">
                  <c:v>55</c:v>
                </c:pt>
                <c:pt idx="24">
                  <c:v>56</c:v>
                </c:pt>
                <c:pt idx="25">
                  <c:v>57</c:v>
                </c:pt>
                <c:pt idx="26">
                  <c:v>58</c:v>
                </c:pt>
                <c:pt idx="27">
                  <c:v>59</c:v>
                </c:pt>
                <c:pt idx="28">
                  <c:v>60</c:v>
                </c:pt>
                <c:pt idx="29">
                  <c:v>61</c:v>
                </c:pt>
                <c:pt idx="30">
                  <c:v>62</c:v>
                </c:pt>
                <c:pt idx="31">
                  <c:v>63</c:v>
                </c:pt>
                <c:pt idx="32">
                  <c:v>64</c:v>
                </c:pt>
                <c:pt idx="33">
                  <c:v>65</c:v>
                </c:pt>
                <c:pt idx="34">
                  <c:v>66</c:v>
                </c:pt>
                <c:pt idx="35">
                  <c:v>67</c:v>
                </c:pt>
                <c:pt idx="36">
                  <c:v>68</c:v>
                </c:pt>
                <c:pt idx="37">
                  <c:v>69</c:v>
                </c:pt>
                <c:pt idx="38">
                  <c:v>70</c:v>
                </c:pt>
                <c:pt idx="39">
                  <c:v>71</c:v>
                </c:pt>
                <c:pt idx="40">
                  <c:v>72</c:v>
                </c:pt>
                <c:pt idx="41">
                  <c:v>73</c:v>
                </c:pt>
                <c:pt idx="42">
                  <c:v>74</c:v>
                </c:pt>
                <c:pt idx="43">
                  <c:v>75</c:v>
                </c:pt>
                <c:pt idx="44">
                  <c:v>76</c:v>
                </c:pt>
                <c:pt idx="45">
                  <c:v>77</c:v>
                </c:pt>
                <c:pt idx="46">
                  <c:v>78</c:v>
                </c:pt>
                <c:pt idx="47">
                  <c:v>79</c:v>
                </c:pt>
                <c:pt idx="48">
                  <c:v>80</c:v>
                </c:pt>
                <c:pt idx="49">
                  <c:v>81</c:v>
                </c:pt>
                <c:pt idx="50">
                  <c:v>82</c:v>
                </c:pt>
                <c:pt idx="51">
                  <c:v>83</c:v>
                </c:pt>
                <c:pt idx="52">
                  <c:v>84</c:v>
                </c:pt>
                <c:pt idx="53">
                  <c:v>85</c:v>
                </c:pt>
                <c:pt idx="54">
                  <c:v>86</c:v>
                </c:pt>
                <c:pt idx="55">
                  <c:v>87</c:v>
                </c:pt>
                <c:pt idx="56">
                  <c:v>88</c:v>
                </c:pt>
                <c:pt idx="57">
                  <c:v>89</c:v>
                </c:pt>
                <c:pt idx="58">
                  <c:v>90</c:v>
                </c:pt>
                <c:pt idx="59">
                  <c:v>91</c:v>
                </c:pt>
                <c:pt idx="60">
                  <c:v>92</c:v>
                </c:pt>
                <c:pt idx="61">
                  <c:v>93</c:v>
                </c:pt>
                <c:pt idx="62">
                  <c:v>94</c:v>
                </c:pt>
                <c:pt idx="63">
                  <c:v>95</c:v>
                </c:pt>
              </c:numCache>
            </c:numRef>
          </c:xVal>
          <c:yVal>
            <c:numRef>
              <c:f>[CalTab.xlsx]Sheet1!$F$71:$F$134</c:f>
              <c:numCache>
                <c:formatCode>General</c:formatCode>
                <c:ptCount val="64"/>
                <c:pt idx="0">
                  <c:v>0.80209461433612805</c:v>
                </c:pt>
                <c:pt idx="1">
                  <c:v>0.79942582716119204</c:v>
                </c:pt>
                <c:pt idx="2">
                  <c:v>0.79091472050867395</c:v>
                </c:pt>
                <c:pt idx="3">
                  <c:v>0.79440991919633897</c:v>
                </c:pt>
                <c:pt idx="4">
                  <c:v>0.79187173992063997</c:v>
                </c:pt>
                <c:pt idx="5">
                  <c:v>0.79020516859182</c:v>
                </c:pt>
                <c:pt idx="6">
                  <c:v>0.78787531060181304</c:v>
                </c:pt>
                <c:pt idx="7">
                  <c:v>0.78932698249353805</c:v>
                </c:pt>
                <c:pt idx="8">
                  <c:v>0.78538618137602001</c:v>
                </c:pt>
                <c:pt idx="9">
                  <c:v>0.78584184454695205</c:v>
                </c:pt>
                <c:pt idx="10">
                  <c:v>0.78480017062989804</c:v>
                </c:pt>
                <c:pt idx="11">
                  <c:v>0.78515025572331498</c:v>
                </c:pt>
                <c:pt idx="12">
                  <c:v>0.78086329271371602</c:v>
                </c:pt>
                <c:pt idx="13">
                  <c:v>0.78102190184171705</c:v>
                </c:pt>
                <c:pt idx="14">
                  <c:v>0.78109190564455899</c:v>
                </c:pt>
                <c:pt idx="15">
                  <c:v>0.77768242166258605</c:v>
                </c:pt>
                <c:pt idx="16">
                  <c:v>0.77886710031433604</c:v>
                </c:pt>
                <c:pt idx="17">
                  <c:v>0.77823279203158202</c:v>
                </c:pt>
                <c:pt idx="18">
                  <c:v>0.77189273639303801</c:v>
                </c:pt>
                <c:pt idx="19">
                  <c:v>0.77386380748050199</c:v>
                </c:pt>
                <c:pt idx="20">
                  <c:v>0.76846778960183004</c:v>
                </c:pt>
                <c:pt idx="21">
                  <c:v>0.76746458582126997</c:v>
                </c:pt>
                <c:pt idx="22">
                  <c:v>0.76674136383875302</c:v>
                </c:pt>
                <c:pt idx="23">
                  <c:v>0.76608427292208603</c:v>
                </c:pt>
                <c:pt idx="24">
                  <c:v>0.76756683862241304</c:v>
                </c:pt>
                <c:pt idx="25">
                  <c:v>0.76558719816130705</c:v>
                </c:pt>
                <c:pt idx="26">
                  <c:v>0.76413807911686804</c:v>
                </c:pt>
                <c:pt idx="27">
                  <c:v>0.76182865414731704</c:v>
                </c:pt>
                <c:pt idx="28">
                  <c:v>0.76021097905102797</c:v>
                </c:pt>
                <c:pt idx="29">
                  <c:v>0.76060879446492002</c:v>
                </c:pt>
                <c:pt idx="30">
                  <c:v>0.75944648202887499</c:v>
                </c:pt>
                <c:pt idx="31">
                  <c:v>0.75783467834423701</c:v>
                </c:pt>
                <c:pt idx="32">
                  <c:v>0.75654917985530401</c:v>
                </c:pt>
                <c:pt idx="33">
                  <c:v>0.75395081264708796</c:v>
                </c:pt>
                <c:pt idx="34">
                  <c:v>0.75337073294423895</c:v>
                </c:pt>
                <c:pt idx="35">
                  <c:v>0.75120217101497899</c:v>
                </c:pt>
                <c:pt idx="36">
                  <c:v>0.75146517439929705</c:v>
                </c:pt>
                <c:pt idx="37">
                  <c:v>0.74953625889671205</c:v>
                </c:pt>
                <c:pt idx="38">
                  <c:v>0.74771293353239998</c:v>
                </c:pt>
                <c:pt idx="39">
                  <c:v>0.74703222248600398</c:v>
                </c:pt>
                <c:pt idx="40">
                  <c:v>0.74872129263590903</c:v>
                </c:pt>
                <c:pt idx="41">
                  <c:v>0.74532128495013406</c:v>
                </c:pt>
                <c:pt idx="42">
                  <c:v>0.74471552927515405</c:v>
                </c:pt>
                <c:pt idx="43">
                  <c:v>0.74196222517221599</c:v>
                </c:pt>
                <c:pt idx="44">
                  <c:v>0.74350229469623097</c:v>
                </c:pt>
                <c:pt idx="45">
                  <c:v>0.74184997552613396</c:v>
                </c:pt>
                <c:pt idx="46">
                  <c:v>0.73858223500876197</c:v>
                </c:pt>
                <c:pt idx="47">
                  <c:v>0.738982595554038</c:v>
                </c:pt>
                <c:pt idx="48">
                  <c:v>0.738328863004444</c:v>
                </c:pt>
                <c:pt idx="49">
                  <c:v>0.73736266764177505</c:v>
                </c:pt>
                <c:pt idx="50">
                  <c:v>0.73838307366683598</c:v>
                </c:pt>
                <c:pt idx="51">
                  <c:v>0.73529254029778301</c:v>
                </c:pt>
                <c:pt idx="52">
                  <c:v>0.73368108280864697</c:v>
                </c:pt>
                <c:pt idx="53">
                  <c:v>0.733173080053106</c:v>
                </c:pt>
                <c:pt idx="54">
                  <c:v>0.732013281014807</c:v>
                </c:pt>
                <c:pt idx="55">
                  <c:v>0.73256552764003002</c:v>
                </c:pt>
                <c:pt idx="56">
                  <c:v>0.72897219882345798</c:v>
                </c:pt>
                <c:pt idx="57">
                  <c:v>0.73123110996674701</c:v>
                </c:pt>
                <c:pt idx="58">
                  <c:v>0.72680176899155002</c:v>
                </c:pt>
                <c:pt idx="59">
                  <c:v>0.72623230007639195</c:v>
                </c:pt>
                <c:pt idx="60">
                  <c:v>0.72697571584654597</c:v>
                </c:pt>
                <c:pt idx="61">
                  <c:v>0.72329740966851697</c:v>
                </c:pt>
                <c:pt idx="62">
                  <c:v>0.72081023272032296</c:v>
                </c:pt>
                <c:pt idx="63">
                  <c:v>0.72577247720785898</c:v>
                </c:pt>
              </c:numCache>
            </c:numRef>
          </c:yVal>
          <c:smooth val="0"/>
          <c:extLst>
            <c:ext xmlns:c16="http://schemas.microsoft.com/office/drawing/2014/chart" uri="{C3380CC4-5D6E-409C-BE32-E72D297353CC}">
              <c16:uniqueId val="{00000002-F4DC-4744-9DAC-77F0C72672D3}"/>
            </c:ext>
          </c:extLst>
        </c:ser>
        <c:ser>
          <c:idx val="3"/>
          <c:order val="3"/>
          <c:tx>
            <c:strRef>
              <c:f>[CalTab.xlsx]Sheet1!$G$70</c:f>
              <c:strCache>
                <c:ptCount val="1"/>
                <c:pt idx="0">
                  <c:v>BK9-TB5</c:v>
                </c:pt>
              </c:strCache>
            </c:strRef>
          </c:tx>
          <c:spPr>
            <a:ln w="19050" cap="rnd">
              <a:noFill/>
              <a:round/>
            </a:ln>
            <a:effectLst/>
          </c:spPr>
          <c:marker>
            <c:symbol val="circle"/>
            <c:size val="5"/>
            <c:spPr>
              <a:solidFill>
                <a:schemeClr val="accent4"/>
              </a:solidFill>
              <a:ln w="9525">
                <a:solidFill>
                  <a:schemeClr val="accent4"/>
                </a:solidFill>
              </a:ln>
              <a:effectLst/>
            </c:spPr>
          </c:marker>
          <c:xVal>
            <c:numRef>
              <c:f>[CalTab.xlsx]Sheet1!$C$71:$C$134</c:f>
              <c:numCache>
                <c:formatCode>General</c:formatCode>
                <c:ptCount val="64"/>
                <c:pt idx="0">
                  <c:v>32</c:v>
                </c:pt>
                <c:pt idx="1">
                  <c:v>33</c:v>
                </c:pt>
                <c:pt idx="2">
                  <c:v>34</c:v>
                </c:pt>
                <c:pt idx="3">
                  <c:v>35</c:v>
                </c:pt>
                <c:pt idx="4">
                  <c:v>36</c:v>
                </c:pt>
                <c:pt idx="5">
                  <c:v>37</c:v>
                </c:pt>
                <c:pt idx="6">
                  <c:v>38</c:v>
                </c:pt>
                <c:pt idx="7">
                  <c:v>39</c:v>
                </c:pt>
                <c:pt idx="8">
                  <c:v>40</c:v>
                </c:pt>
                <c:pt idx="9">
                  <c:v>41</c:v>
                </c:pt>
                <c:pt idx="10">
                  <c:v>42</c:v>
                </c:pt>
                <c:pt idx="11">
                  <c:v>43</c:v>
                </c:pt>
                <c:pt idx="12">
                  <c:v>44</c:v>
                </c:pt>
                <c:pt idx="13">
                  <c:v>45</c:v>
                </c:pt>
                <c:pt idx="14">
                  <c:v>46</c:v>
                </c:pt>
                <c:pt idx="15">
                  <c:v>47</c:v>
                </c:pt>
                <c:pt idx="16">
                  <c:v>48</c:v>
                </c:pt>
                <c:pt idx="17">
                  <c:v>49</c:v>
                </c:pt>
                <c:pt idx="18">
                  <c:v>50</c:v>
                </c:pt>
                <c:pt idx="19">
                  <c:v>51</c:v>
                </c:pt>
                <c:pt idx="20">
                  <c:v>52</c:v>
                </c:pt>
                <c:pt idx="21">
                  <c:v>53</c:v>
                </c:pt>
                <c:pt idx="22">
                  <c:v>54</c:v>
                </c:pt>
                <c:pt idx="23">
                  <c:v>55</c:v>
                </c:pt>
                <c:pt idx="24">
                  <c:v>56</c:v>
                </c:pt>
                <c:pt idx="25">
                  <c:v>57</c:v>
                </c:pt>
                <c:pt idx="26">
                  <c:v>58</c:v>
                </c:pt>
                <c:pt idx="27">
                  <c:v>59</c:v>
                </c:pt>
                <c:pt idx="28">
                  <c:v>60</c:v>
                </c:pt>
                <c:pt idx="29">
                  <c:v>61</c:v>
                </c:pt>
                <c:pt idx="30">
                  <c:v>62</c:v>
                </c:pt>
                <c:pt idx="31">
                  <c:v>63</c:v>
                </c:pt>
                <c:pt idx="32">
                  <c:v>64</c:v>
                </c:pt>
                <c:pt idx="33">
                  <c:v>65</c:v>
                </c:pt>
                <c:pt idx="34">
                  <c:v>66</c:v>
                </c:pt>
                <c:pt idx="35">
                  <c:v>67</c:v>
                </c:pt>
                <c:pt idx="36">
                  <c:v>68</c:v>
                </c:pt>
                <c:pt idx="37">
                  <c:v>69</c:v>
                </c:pt>
                <c:pt idx="38">
                  <c:v>70</c:v>
                </c:pt>
                <c:pt idx="39">
                  <c:v>71</c:v>
                </c:pt>
                <c:pt idx="40">
                  <c:v>72</c:v>
                </c:pt>
                <c:pt idx="41">
                  <c:v>73</c:v>
                </c:pt>
                <c:pt idx="42">
                  <c:v>74</c:v>
                </c:pt>
                <c:pt idx="43">
                  <c:v>75</c:v>
                </c:pt>
                <c:pt idx="44">
                  <c:v>76</c:v>
                </c:pt>
                <c:pt idx="45">
                  <c:v>77</c:v>
                </c:pt>
                <c:pt idx="46">
                  <c:v>78</c:v>
                </c:pt>
                <c:pt idx="47">
                  <c:v>79</c:v>
                </c:pt>
                <c:pt idx="48">
                  <c:v>80</c:v>
                </c:pt>
                <c:pt idx="49">
                  <c:v>81</c:v>
                </c:pt>
                <c:pt idx="50">
                  <c:v>82</c:v>
                </c:pt>
                <c:pt idx="51">
                  <c:v>83</c:v>
                </c:pt>
                <c:pt idx="52">
                  <c:v>84</c:v>
                </c:pt>
                <c:pt idx="53">
                  <c:v>85</c:v>
                </c:pt>
                <c:pt idx="54">
                  <c:v>86</c:v>
                </c:pt>
                <c:pt idx="55">
                  <c:v>87</c:v>
                </c:pt>
                <c:pt idx="56">
                  <c:v>88</c:v>
                </c:pt>
                <c:pt idx="57">
                  <c:v>89</c:v>
                </c:pt>
                <c:pt idx="58">
                  <c:v>90</c:v>
                </c:pt>
                <c:pt idx="59">
                  <c:v>91</c:v>
                </c:pt>
                <c:pt idx="60">
                  <c:v>92</c:v>
                </c:pt>
                <c:pt idx="61">
                  <c:v>93</c:v>
                </c:pt>
                <c:pt idx="62">
                  <c:v>94</c:v>
                </c:pt>
                <c:pt idx="63">
                  <c:v>95</c:v>
                </c:pt>
              </c:numCache>
            </c:numRef>
          </c:xVal>
          <c:yVal>
            <c:numRef>
              <c:f>[CalTab.xlsx]Sheet1!$G$71:$G$134</c:f>
              <c:numCache>
                <c:formatCode>General</c:formatCode>
                <c:ptCount val="64"/>
                <c:pt idx="0">
                  <c:v>0.79628386975961596</c:v>
                </c:pt>
                <c:pt idx="1">
                  <c:v>0.79870951183616201</c:v>
                </c:pt>
                <c:pt idx="2">
                  <c:v>0.79626885984503104</c:v>
                </c:pt>
                <c:pt idx="3">
                  <c:v>0.79409961328719703</c:v>
                </c:pt>
                <c:pt idx="4">
                  <c:v>0.79461823098465501</c:v>
                </c:pt>
                <c:pt idx="5">
                  <c:v>0.79112988103430604</c:v>
                </c:pt>
                <c:pt idx="6">
                  <c:v>0.790322403177947</c:v>
                </c:pt>
                <c:pt idx="7">
                  <c:v>0.78752913014594605</c:v>
                </c:pt>
                <c:pt idx="8">
                  <c:v>0.78967304464997801</c:v>
                </c:pt>
                <c:pt idx="9">
                  <c:v>0.78631800770336302</c:v>
                </c:pt>
                <c:pt idx="10">
                  <c:v>0.78730392748462796</c:v>
                </c:pt>
                <c:pt idx="11">
                  <c:v>0.78124795062354602</c:v>
                </c:pt>
                <c:pt idx="12">
                  <c:v>0.78399313359798795</c:v>
                </c:pt>
                <c:pt idx="13">
                  <c:v>0.78132074776407701</c:v>
                </c:pt>
                <c:pt idx="14">
                  <c:v>0.77795311248772903</c:v>
                </c:pt>
                <c:pt idx="15">
                  <c:v>0.779014927457918</c:v>
                </c:pt>
                <c:pt idx="16">
                  <c:v>0.775494770323089</c:v>
                </c:pt>
                <c:pt idx="17">
                  <c:v>0.77693758669362201</c:v>
                </c:pt>
                <c:pt idx="18">
                  <c:v>0.77350512493637302</c:v>
                </c:pt>
                <c:pt idx="19">
                  <c:v>0.77537530151427303</c:v>
                </c:pt>
                <c:pt idx="20">
                  <c:v>0.77329462164874496</c:v>
                </c:pt>
                <c:pt idx="21">
                  <c:v>0.76956006021529</c:v>
                </c:pt>
                <c:pt idx="22">
                  <c:v>0.76998900138389204</c:v>
                </c:pt>
                <c:pt idx="23">
                  <c:v>0.76959151088856104</c:v>
                </c:pt>
                <c:pt idx="24">
                  <c:v>0.76832743898337097</c:v>
                </c:pt>
                <c:pt idx="25">
                  <c:v>0.76624521096405995</c:v>
                </c:pt>
                <c:pt idx="26">
                  <c:v>0.76435681611863304</c:v>
                </c:pt>
                <c:pt idx="27">
                  <c:v>0.76449644679138196</c:v>
                </c:pt>
                <c:pt idx="28">
                  <c:v>0.76231344883558205</c:v>
                </c:pt>
                <c:pt idx="29">
                  <c:v>0.75998390807313898</c:v>
                </c:pt>
                <c:pt idx="30">
                  <c:v>0.76117214832143398</c:v>
                </c:pt>
                <c:pt idx="31">
                  <c:v>0.75715748233507996</c:v>
                </c:pt>
                <c:pt idx="32">
                  <c:v>0.75766062137335899</c:v>
                </c:pt>
                <c:pt idx="33">
                  <c:v>0.75703391661102903</c:v>
                </c:pt>
                <c:pt idx="34">
                  <c:v>0.75564813576119005</c:v>
                </c:pt>
                <c:pt idx="35">
                  <c:v>0.75324745955153904</c:v>
                </c:pt>
                <c:pt idx="36">
                  <c:v>0.75130027328429905</c:v>
                </c:pt>
                <c:pt idx="37">
                  <c:v>0.75132084201774196</c:v>
                </c:pt>
                <c:pt idx="38">
                  <c:v>0.75194327093219104</c:v>
                </c:pt>
                <c:pt idx="39">
                  <c:v>0.74867561287025097</c:v>
                </c:pt>
                <c:pt idx="40">
                  <c:v>0.74617597964655602</c:v>
                </c:pt>
                <c:pt idx="41">
                  <c:v>0.74709164938463901</c:v>
                </c:pt>
                <c:pt idx="42">
                  <c:v>0.74542676455215795</c:v>
                </c:pt>
                <c:pt idx="43">
                  <c:v>0.74281864474126902</c:v>
                </c:pt>
                <c:pt idx="44">
                  <c:v>0.742540875951896</c:v>
                </c:pt>
                <c:pt idx="45">
                  <c:v>0.74384570380424397</c:v>
                </c:pt>
                <c:pt idx="46">
                  <c:v>0.74183149468309795</c:v>
                </c:pt>
                <c:pt idx="47">
                  <c:v>0.74088817063196699</c:v>
                </c:pt>
                <c:pt idx="48">
                  <c:v>0.74081692481405104</c:v>
                </c:pt>
                <c:pt idx="49">
                  <c:v>0.73737962040243599</c:v>
                </c:pt>
                <c:pt idx="50">
                  <c:v>0.73796145540374303</c:v>
                </c:pt>
                <c:pt idx="51">
                  <c:v>0.736639869679244</c:v>
                </c:pt>
                <c:pt idx="52">
                  <c:v>0.73461450414358798</c:v>
                </c:pt>
                <c:pt idx="53">
                  <c:v>0.73253301127099102</c:v>
                </c:pt>
                <c:pt idx="54">
                  <c:v>0.73479035491484901</c:v>
                </c:pt>
                <c:pt idx="55">
                  <c:v>0.72907765242596401</c:v>
                </c:pt>
                <c:pt idx="56">
                  <c:v>0.73327669628664505</c:v>
                </c:pt>
                <c:pt idx="57">
                  <c:v>0.73181023443371995</c:v>
                </c:pt>
                <c:pt idx="58">
                  <c:v>0.72771964782074505</c:v>
                </c:pt>
                <c:pt idx="59">
                  <c:v>0.72876540009629198</c:v>
                </c:pt>
                <c:pt idx="60">
                  <c:v>0.72966978139866401</c:v>
                </c:pt>
                <c:pt idx="61">
                  <c:v>0.72500330406211699</c:v>
                </c:pt>
                <c:pt idx="62">
                  <c:v>0.72375512692248101</c:v>
                </c:pt>
                <c:pt idx="63">
                  <c:v>0.72696954764097999</c:v>
                </c:pt>
              </c:numCache>
            </c:numRef>
          </c:yVal>
          <c:smooth val="0"/>
          <c:extLst>
            <c:ext xmlns:c16="http://schemas.microsoft.com/office/drawing/2014/chart" uri="{C3380CC4-5D6E-409C-BE32-E72D297353CC}">
              <c16:uniqueId val="{00000003-F4DC-4744-9DAC-77F0C72672D3}"/>
            </c:ext>
          </c:extLst>
        </c:ser>
        <c:ser>
          <c:idx val="4"/>
          <c:order val="4"/>
          <c:tx>
            <c:strRef>
              <c:f>[CalTab.xlsx]Sheet1!$H$70</c:f>
              <c:strCache>
                <c:ptCount val="1"/>
                <c:pt idx="0">
                  <c:v>BK10-TB4</c:v>
                </c:pt>
              </c:strCache>
            </c:strRef>
          </c:tx>
          <c:spPr>
            <a:ln w="19050" cap="rnd">
              <a:noFill/>
              <a:round/>
            </a:ln>
            <a:effectLst/>
          </c:spPr>
          <c:marker>
            <c:symbol val="circle"/>
            <c:size val="5"/>
            <c:spPr>
              <a:solidFill>
                <a:schemeClr val="accent5"/>
              </a:solidFill>
              <a:ln w="9525">
                <a:solidFill>
                  <a:schemeClr val="accent5"/>
                </a:solidFill>
              </a:ln>
              <a:effectLst/>
            </c:spPr>
          </c:marker>
          <c:xVal>
            <c:numRef>
              <c:f>[CalTab.xlsx]Sheet1!$C$71:$C$134</c:f>
              <c:numCache>
                <c:formatCode>General</c:formatCode>
                <c:ptCount val="64"/>
                <c:pt idx="0">
                  <c:v>32</c:v>
                </c:pt>
                <c:pt idx="1">
                  <c:v>33</c:v>
                </c:pt>
                <c:pt idx="2">
                  <c:v>34</c:v>
                </c:pt>
                <c:pt idx="3">
                  <c:v>35</c:v>
                </c:pt>
                <c:pt idx="4">
                  <c:v>36</c:v>
                </c:pt>
                <c:pt idx="5">
                  <c:v>37</c:v>
                </c:pt>
                <c:pt idx="6">
                  <c:v>38</c:v>
                </c:pt>
                <c:pt idx="7">
                  <c:v>39</c:v>
                </c:pt>
                <c:pt idx="8">
                  <c:v>40</c:v>
                </c:pt>
                <c:pt idx="9">
                  <c:v>41</c:v>
                </c:pt>
                <c:pt idx="10">
                  <c:v>42</c:v>
                </c:pt>
                <c:pt idx="11">
                  <c:v>43</c:v>
                </c:pt>
                <c:pt idx="12">
                  <c:v>44</c:v>
                </c:pt>
                <c:pt idx="13">
                  <c:v>45</c:v>
                </c:pt>
                <c:pt idx="14">
                  <c:v>46</c:v>
                </c:pt>
                <c:pt idx="15">
                  <c:v>47</c:v>
                </c:pt>
                <c:pt idx="16">
                  <c:v>48</c:v>
                </c:pt>
                <c:pt idx="17">
                  <c:v>49</c:v>
                </c:pt>
                <c:pt idx="18">
                  <c:v>50</c:v>
                </c:pt>
                <c:pt idx="19">
                  <c:v>51</c:v>
                </c:pt>
                <c:pt idx="20">
                  <c:v>52</c:v>
                </c:pt>
                <c:pt idx="21">
                  <c:v>53</c:v>
                </c:pt>
                <c:pt idx="22">
                  <c:v>54</c:v>
                </c:pt>
                <c:pt idx="23">
                  <c:v>55</c:v>
                </c:pt>
                <c:pt idx="24">
                  <c:v>56</c:v>
                </c:pt>
                <c:pt idx="25">
                  <c:v>57</c:v>
                </c:pt>
                <c:pt idx="26">
                  <c:v>58</c:v>
                </c:pt>
                <c:pt idx="27">
                  <c:v>59</c:v>
                </c:pt>
                <c:pt idx="28">
                  <c:v>60</c:v>
                </c:pt>
                <c:pt idx="29">
                  <c:v>61</c:v>
                </c:pt>
                <c:pt idx="30">
                  <c:v>62</c:v>
                </c:pt>
                <c:pt idx="31">
                  <c:v>63</c:v>
                </c:pt>
                <c:pt idx="32">
                  <c:v>64</c:v>
                </c:pt>
                <c:pt idx="33">
                  <c:v>65</c:v>
                </c:pt>
                <c:pt idx="34">
                  <c:v>66</c:v>
                </c:pt>
                <c:pt idx="35">
                  <c:v>67</c:v>
                </c:pt>
                <c:pt idx="36">
                  <c:v>68</c:v>
                </c:pt>
                <c:pt idx="37">
                  <c:v>69</c:v>
                </c:pt>
                <c:pt idx="38">
                  <c:v>70</c:v>
                </c:pt>
                <c:pt idx="39">
                  <c:v>71</c:v>
                </c:pt>
                <c:pt idx="40">
                  <c:v>72</c:v>
                </c:pt>
                <c:pt idx="41">
                  <c:v>73</c:v>
                </c:pt>
                <c:pt idx="42">
                  <c:v>74</c:v>
                </c:pt>
                <c:pt idx="43">
                  <c:v>75</c:v>
                </c:pt>
                <c:pt idx="44">
                  <c:v>76</c:v>
                </c:pt>
                <c:pt idx="45">
                  <c:v>77</c:v>
                </c:pt>
                <c:pt idx="46">
                  <c:v>78</c:v>
                </c:pt>
                <c:pt idx="47">
                  <c:v>79</c:v>
                </c:pt>
                <c:pt idx="48">
                  <c:v>80</c:v>
                </c:pt>
                <c:pt idx="49">
                  <c:v>81</c:v>
                </c:pt>
                <c:pt idx="50">
                  <c:v>82</c:v>
                </c:pt>
                <c:pt idx="51">
                  <c:v>83</c:v>
                </c:pt>
                <c:pt idx="52">
                  <c:v>84</c:v>
                </c:pt>
                <c:pt idx="53">
                  <c:v>85</c:v>
                </c:pt>
                <c:pt idx="54">
                  <c:v>86</c:v>
                </c:pt>
                <c:pt idx="55">
                  <c:v>87</c:v>
                </c:pt>
                <c:pt idx="56">
                  <c:v>88</c:v>
                </c:pt>
                <c:pt idx="57">
                  <c:v>89</c:v>
                </c:pt>
                <c:pt idx="58">
                  <c:v>90</c:v>
                </c:pt>
                <c:pt idx="59">
                  <c:v>91</c:v>
                </c:pt>
                <c:pt idx="60">
                  <c:v>92</c:v>
                </c:pt>
                <c:pt idx="61">
                  <c:v>93</c:v>
                </c:pt>
                <c:pt idx="62">
                  <c:v>94</c:v>
                </c:pt>
                <c:pt idx="63">
                  <c:v>95</c:v>
                </c:pt>
              </c:numCache>
            </c:numRef>
          </c:xVal>
          <c:yVal>
            <c:numRef>
              <c:f>[CalTab.xlsx]Sheet1!$H$71:$H$134</c:f>
              <c:numCache>
                <c:formatCode>General</c:formatCode>
                <c:ptCount val="64"/>
                <c:pt idx="0">
                  <c:v>0.80443030323361997</c:v>
                </c:pt>
                <c:pt idx="1">
                  <c:v>0.80114198947096005</c:v>
                </c:pt>
                <c:pt idx="2">
                  <c:v>0.80333366668491601</c:v>
                </c:pt>
                <c:pt idx="3">
                  <c:v>0.80130389477762898</c:v>
                </c:pt>
                <c:pt idx="4">
                  <c:v>0.79847510081873896</c:v>
                </c:pt>
                <c:pt idx="5">
                  <c:v>0.80256623130415405</c:v>
                </c:pt>
                <c:pt idx="6">
                  <c:v>0.79646702148995996</c:v>
                </c:pt>
                <c:pt idx="7">
                  <c:v>0.79738830250084902</c:v>
                </c:pt>
                <c:pt idx="8">
                  <c:v>0.79486995999826804</c:v>
                </c:pt>
                <c:pt idx="9">
                  <c:v>0.79391991563390996</c:v>
                </c:pt>
                <c:pt idx="10">
                  <c:v>0.79248182219829</c:v>
                </c:pt>
                <c:pt idx="11">
                  <c:v>0.78902315932645894</c:v>
                </c:pt>
                <c:pt idx="12">
                  <c:v>0.79183946585536902</c:v>
                </c:pt>
                <c:pt idx="13">
                  <c:v>0.78776145580321399</c:v>
                </c:pt>
                <c:pt idx="14">
                  <c:v>0.78568656901437295</c:v>
                </c:pt>
                <c:pt idx="15">
                  <c:v>0.78628340880810399</c:v>
                </c:pt>
                <c:pt idx="16">
                  <c:v>0.78283185015652801</c:v>
                </c:pt>
                <c:pt idx="17">
                  <c:v>0.78076835880239603</c:v>
                </c:pt>
                <c:pt idx="18">
                  <c:v>0.77986914655358397</c:v>
                </c:pt>
                <c:pt idx="19">
                  <c:v>0.77733018527789799</c:v>
                </c:pt>
                <c:pt idx="20">
                  <c:v>0.77752485277927197</c:v>
                </c:pt>
                <c:pt idx="21">
                  <c:v>0.77669130605660197</c:v>
                </c:pt>
                <c:pt idx="22">
                  <c:v>0.77617997145750905</c:v>
                </c:pt>
                <c:pt idx="23">
                  <c:v>0.77530411484109196</c:v>
                </c:pt>
                <c:pt idx="24">
                  <c:v>0.77162302037282804</c:v>
                </c:pt>
                <c:pt idx="25">
                  <c:v>0.77319793651843405</c:v>
                </c:pt>
                <c:pt idx="26">
                  <c:v>0.77180230840724995</c:v>
                </c:pt>
                <c:pt idx="27">
                  <c:v>0.76999896680578706</c:v>
                </c:pt>
                <c:pt idx="28">
                  <c:v>0.76722605111100906</c:v>
                </c:pt>
                <c:pt idx="29">
                  <c:v>0.76458495209635202</c:v>
                </c:pt>
                <c:pt idx="30">
                  <c:v>0.76327725906048305</c:v>
                </c:pt>
                <c:pt idx="31">
                  <c:v>0.76264992194680603</c:v>
                </c:pt>
                <c:pt idx="32">
                  <c:v>0.76025265745812898</c:v>
                </c:pt>
                <c:pt idx="33">
                  <c:v>0.76037329004258003</c:v>
                </c:pt>
                <c:pt idx="34">
                  <c:v>0.76058713988124704</c:v>
                </c:pt>
                <c:pt idx="35">
                  <c:v>0.75610882166983395</c:v>
                </c:pt>
                <c:pt idx="36">
                  <c:v>0.75697685755280997</c:v>
                </c:pt>
                <c:pt idx="37">
                  <c:v>0.75638043061154503</c:v>
                </c:pt>
                <c:pt idx="38">
                  <c:v>0.75327949944622596</c:v>
                </c:pt>
                <c:pt idx="39">
                  <c:v>0.75253800834274098</c:v>
                </c:pt>
                <c:pt idx="40">
                  <c:v>0.75035984602394401</c:v>
                </c:pt>
                <c:pt idx="41">
                  <c:v>0.75171222010565697</c:v>
                </c:pt>
                <c:pt idx="42">
                  <c:v>0.74975268628258995</c:v>
                </c:pt>
                <c:pt idx="43">
                  <c:v>0.74742992718935997</c:v>
                </c:pt>
                <c:pt idx="44">
                  <c:v>0.74803219808448196</c:v>
                </c:pt>
                <c:pt idx="45">
                  <c:v>0.74501429540438402</c:v>
                </c:pt>
                <c:pt idx="46">
                  <c:v>0.74309237398780503</c:v>
                </c:pt>
                <c:pt idx="47">
                  <c:v>0.74344376613216701</c:v>
                </c:pt>
                <c:pt idx="48">
                  <c:v>0.74322039052783695</c:v>
                </c:pt>
                <c:pt idx="49">
                  <c:v>0.74077852748603001</c:v>
                </c:pt>
                <c:pt idx="50">
                  <c:v>0.73926306842748701</c:v>
                </c:pt>
                <c:pt idx="51">
                  <c:v>0.73930168233521698</c:v>
                </c:pt>
                <c:pt idx="52">
                  <c:v>0.73968184409390403</c:v>
                </c:pt>
                <c:pt idx="53">
                  <c:v>0.73643584639588899</c:v>
                </c:pt>
                <c:pt idx="54">
                  <c:v>0.73835596556389405</c:v>
                </c:pt>
                <c:pt idx="55">
                  <c:v>0.73373445631235301</c:v>
                </c:pt>
                <c:pt idx="56">
                  <c:v>0.73476536291191896</c:v>
                </c:pt>
                <c:pt idx="57">
                  <c:v>0.73173960519444503</c:v>
                </c:pt>
                <c:pt idx="58">
                  <c:v>0.73474216133864401</c:v>
                </c:pt>
                <c:pt idx="59">
                  <c:v>0.72905251532862303</c:v>
                </c:pt>
                <c:pt idx="60">
                  <c:v>0.73324385797434699</c:v>
                </c:pt>
                <c:pt idx="61">
                  <c:v>0.72518108085503796</c:v>
                </c:pt>
                <c:pt idx="62">
                  <c:v>0.72575571789244797</c:v>
                </c:pt>
                <c:pt idx="63">
                  <c:v>0.72533711754285901</c:v>
                </c:pt>
              </c:numCache>
            </c:numRef>
          </c:yVal>
          <c:smooth val="0"/>
          <c:extLst>
            <c:ext xmlns:c16="http://schemas.microsoft.com/office/drawing/2014/chart" uri="{C3380CC4-5D6E-409C-BE32-E72D297353CC}">
              <c16:uniqueId val="{00000004-F4DC-4744-9DAC-77F0C72672D3}"/>
            </c:ext>
          </c:extLst>
        </c:ser>
        <c:ser>
          <c:idx val="5"/>
          <c:order val="5"/>
          <c:tx>
            <c:strRef>
              <c:f>[CalTab.xlsx]Sheet1!$I$70</c:f>
              <c:strCache>
                <c:ptCount val="1"/>
                <c:pt idx="0">
                  <c:v>BK10-TB5</c:v>
                </c:pt>
              </c:strCache>
            </c:strRef>
          </c:tx>
          <c:spPr>
            <a:ln w="19050" cap="rnd">
              <a:noFill/>
              <a:round/>
            </a:ln>
            <a:effectLst/>
          </c:spPr>
          <c:marker>
            <c:symbol val="circle"/>
            <c:size val="5"/>
            <c:spPr>
              <a:solidFill>
                <a:schemeClr val="accent6"/>
              </a:solidFill>
              <a:ln w="9525">
                <a:solidFill>
                  <a:schemeClr val="accent6"/>
                </a:solidFill>
              </a:ln>
              <a:effectLst/>
            </c:spPr>
          </c:marker>
          <c:xVal>
            <c:numRef>
              <c:f>[CalTab.xlsx]Sheet1!$C$71:$C$134</c:f>
              <c:numCache>
                <c:formatCode>General</c:formatCode>
                <c:ptCount val="64"/>
                <c:pt idx="0">
                  <c:v>32</c:v>
                </c:pt>
                <c:pt idx="1">
                  <c:v>33</c:v>
                </c:pt>
                <c:pt idx="2">
                  <c:v>34</c:v>
                </c:pt>
                <c:pt idx="3">
                  <c:v>35</c:v>
                </c:pt>
                <c:pt idx="4">
                  <c:v>36</c:v>
                </c:pt>
                <c:pt idx="5">
                  <c:v>37</c:v>
                </c:pt>
                <c:pt idx="6">
                  <c:v>38</c:v>
                </c:pt>
                <c:pt idx="7">
                  <c:v>39</c:v>
                </c:pt>
                <c:pt idx="8">
                  <c:v>40</c:v>
                </c:pt>
                <c:pt idx="9">
                  <c:v>41</c:v>
                </c:pt>
                <c:pt idx="10">
                  <c:v>42</c:v>
                </c:pt>
                <c:pt idx="11">
                  <c:v>43</c:v>
                </c:pt>
                <c:pt idx="12">
                  <c:v>44</c:v>
                </c:pt>
                <c:pt idx="13">
                  <c:v>45</c:v>
                </c:pt>
                <c:pt idx="14">
                  <c:v>46</c:v>
                </c:pt>
                <c:pt idx="15">
                  <c:v>47</c:v>
                </c:pt>
                <c:pt idx="16">
                  <c:v>48</c:v>
                </c:pt>
                <c:pt idx="17">
                  <c:v>49</c:v>
                </c:pt>
                <c:pt idx="18">
                  <c:v>50</c:v>
                </c:pt>
                <c:pt idx="19">
                  <c:v>51</c:v>
                </c:pt>
                <c:pt idx="20">
                  <c:v>52</c:v>
                </c:pt>
                <c:pt idx="21">
                  <c:v>53</c:v>
                </c:pt>
                <c:pt idx="22">
                  <c:v>54</c:v>
                </c:pt>
                <c:pt idx="23">
                  <c:v>55</c:v>
                </c:pt>
                <c:pt idx="24">
                  <c:v>56</c:v>
                </c:pt>
                <c:pt idx="25">
                  <c:v>57</c:v>
                </c:pt>
                <c:pt idx="26">
                  <c:v>58</c:v>
                </c:pt>
                <c:pt idx="27">
                  <c:v>59</c:v>
                </c:pt>
                <c:pt idx="28">
                  <c:v>60</c:v>
                </c:pt>
                <c:pt idx="29">
                  <c:v>61</c:v>
                </c:pt>
                <c:pt idx="30">
                  <c:v>62</c:v>
                </c:pt>
                <c:pt idx="31">
                  <c:v>63</c:v>
                </c:pt>
                <c:pt idx="32">
                  <c:v>64</c:v>
                </c:pt>
                <c:pt idx="33">
                  <c:v>65</c:v>
                </c:pt>
                <c:pt idx="34">
                  <c:v>66</c:v>
                </c:pt>
                <c:pt idx="35">
                  <c:v>67</c:v>
                </c:pt>
                <c:pt idx="36">
                  <c:v>68</c:v>
                </c:pt>
                <c:pt idx="37">
                  <c:v>69</c:v>
                </c:pt>
                <c:pt idx="38">
                  <c:v>70</c:v>
                </c:pt>
                <c:pt idx="39">
                  <c:v>71</c:v>
                </c:pt>
                <c:pt idx="40">
                  <c:v>72</c:v>
                </c:pt>
                <c:pt idx="41">
                  <c:v>73</c:v>
                </c:pt>
                <c:pt idx="42">
                  <c:v>74</c:v>
                </c:pt>
                <c:pt idx="43">
                  <c:v>75</c:v>
                </c:pt>
                <c:pt idx="44">
                  <c:v>76</c:v>
                </c:pt>
                <c:pt idx="45">
                  <c:v>77</c:v>
                </c:pt>
                <c:pt idx="46">
                  <c:v>78</c:v>
                </c:pt>
                <c:pt idx="47">
                  <c:v>79</c:v>
                </c:pt>
                <c:pt idx="48">
                  <c:v>80</c:v>
                </c:pt>
                <c:pt idx="49">
                  <c:v>81</c:v>
                </c:pt>
                <c:pt idx="50">
                  <c:v>82</c:v>
                </c:pt>
                <c:pt idx="51">
                  <c:v>83</c:v>
                </c:pt>
                <c:pt idx="52">
                  <c:v>84</c:v>
                </c:pt>
                <c:pt idx="53">
                  <c:v>85</c:v>
                </c:pt>
                <c:pt idx="54">
                  <c:v>86</c:v>
                </c:pt>
                <c:pt idx="55">
                  <c:v>87</c:v>
                </c:pt>
                <c:pt idx="56">
                  <c:v>88</c:v>
                </c:pt>
                <c:pt idx="57">
                  <c:v>89</c:v>
                </c:pt>
                <c:pt idx="58">
                  <c:v>90</c:v>
                </c:pt>
                <c:pt idx="59">
                  <c:v>91</c:v>
                </c:pt>
                <c:pt idx="60">
                  <c:v>92</c:v>
                </c:pt>
                <c:pt idx="61">
                  <c:v>93</c:v>
                </c:pt>
                <c:pt idx="62">
                  <c:v>94</c:v>
                </c:pt>
                <c:pt idx="63">
                  <c:v>95</c:v>
                </c:pt>
              </c:numCache>
            </c:numRef>
          </c:xVal>
          <c:yVal>
            <c:numRef>
              <c:f>[CalTab.xlsx]Sheet1!$I$71:$I$134</c:f>
              <c:numCache>
                <c:formatCode>General</c:formatCode>
                <c:ptCount val="64"/>
                <c:pt idx="0">
                  <c:v>0.79493632425282001</c:v>
                </c:pt>
                <c:pt idx="1">
                  <c:v>0.79120459303662705</c:v>
                </c:pt>
                <c:pt idx="2">
                  <c:v>0.794570613421409</c:v>
                </c:pt>
                <c:pt idx="3">
                  <c:v>0.78956319021362398</c:v>
                </c:pt>
                <c:pt idx="4">
                  <c:v>0.78962744162193599</c:v>
                </c:pt>
                <c:pt idx="5">
                  <c:v>0.78775914311657802</c:v>
                </c:pt>
                <c:pt idx="6">
                  <c:v>0.78595665138714099</c:v>
                </c:pt>
                <c:pt idx="7">
                  <c:v>0.78446787120577999</c:v>
                </c:pt>
                <c:pt idx="8">
                  <c:v>0.78635173134075398</c:v>
                </c:pt>
                <c:pt idx="9">
                  <c:v>0.78473829515092697</c:v>
                </c:pt>
                <c:pt idx="10">
                  <c:v>0.78395608607780598</c:v>
                </c:pt>
                <c:pt idx="11">
                  <c:v>0.77857637232628296</c:v>
                </c:pt>
                <c:pt idx="12">
                  <c:v>0.78223178422214101</c:v>
                </c:pt>
                <c:pt idx="13">
                  <c:v>0.77787685580169497</c:v>
                </c:pt>
                <c:pt idx="14">
                  <c:v>0.77590543730990202</c:v>
                </c:pt>
                <c:pt idx="15">
                  <c:v>0.77540435738452496</c:v>
                </c:pt>
                <c:pt idx="16">
                  <c:v>0.77201983422726095</c:v>
                </c:pt>
                <c:pt idx="17">
                  <c:v>0.77141691145551905</c:v>
                </c:pt>
                <c:pt idx="18">
                  <c:v>0.77231325433108999</c:v>
                </c:pt>
                <c:pt idx="19">
                  <c:v>0.76942154747840896</c:v>
                </c:pt>
                <c:pt idx="20">
                  <c:v>0.76937003324215203</c:v>
                </c:pt>
                <c:pt idx="21">
                  <c:v>0.76619005764506898</c:v>
                </c:pt>
                <c:pt idx="22">
                  <c:v>0.76369577707033198</c:v>
                </c:pt>
                <c:pt idx="23">
                  <c:v>0.76248892006390301</c:v>
                </c:pt>
                <c:pt idx="24">
                  <c:v>0.76439369705529903</c:v>
                </c:pt>
                <c:pt idx="25">
                  <c:v>0.75976410407580097</c:v>
                </c:pt>
                <c:pt idx="26">
                  <c:v>0.75895130234402397</c:v>
                </c:pt>
                <c:pt idx="27">
                  <c:v>0.758385575719011</c:v>
                </c:pt>
                <c:pt idx="28">
                  <c:v>0.755727051738042</c:v>
                </c:pt>
                <c:pt idx="29">
                  <c:v>0.75689206297826195</c:v>
                </c:pt>
                <c:pt idx="30">
                  <c:v>0.75645035861657395</c:v>
                </c:pt>
                <c:pt idx="31">
                  <c:v>0.75411924959440502</c:v>
                </c:pt>
                <c:pt idx="32">
                  <c:v>0.75130113036284796</c:v>
                </c:pt>
                <c:pt idx="33">
                  <c:v>0.752925684425372</c:v>
                </c:pt>
                <c:pt idx="34">
                  <c:v>0.74948856013296195</c:v>
                </c:pt>
                <c:pt idx="35">
                  <c:v>0.74823053702588804</c:v>
                </c:pt>
                <c:pt idx="36">
                  <c:v>0.74863627533708499</c:v>
                </c:pt>
                <c:pt idx="37">
                  <c:v>0.74838279282937004</c:v>
                </c:pt>
                <c:pt idx="38">
                  <c:v>0.746409426887092</c:v>
                </c:pt>
                <c:pt idx="39">
                  <c:v>0.74398159341404502</c:v>
                </c:pt>
                <c:pt idx="40">
                  <c:v>0.74261249224424797</c:v>
                </c:pt>
                <c:pt idx="41">
                  <c:v>0.74078778904321596</c:v>
                </c:pt>
                <c:pt idx="42">
                  <c:v>0.73942220571357498</c:v>
                </c:pt>
                <c:pt idx="43">
                  <c:v>0.73852323254617502</c:v>
                </c:pt>
                <c:pt idx="44">
                  <c:v>0.73855189121956299</c:v>
                </c:pt>
                <c:pt idx="45">
                  <c:v>0.737843983638648</c:v>
                </c:pt>
                <c:pt idx="46">
                  <c:v>0.73334245671286102</c:v>
                </c:pt>
                <c:pt idx="47">
                  <c:v>0.73122473015018397</c:v>
                </c:pt>
                <c:pt idx="48">
                  <c:v>0.73575510800041899</c:v>
                </c:pt>
                <c:pt idx="49">
                  <c:v>0.73223587852954897</c:v>
                </c:pt>
                <c:pt idx="50">
                  <c:v>0.73220837384243098</c:v>
                </c:pt>
                <c:pt idx="51">
                  <c:v>0.72711568760509204</c:v>
                </c:pt>
                <c:pt idx="52">
                  <c:v>0.73054908068653102</c:v>
                </c:pt>
                <c:pt idx="53">
                  <c:v>0.72860866937672997</c:v>
                </c:pt>
                <c:pt idx="54">
                  <c:v>0.72616274937452496</c:v>
                </c:pt>
                <c:pt idx="55">
                  <c:v>0.72782567773227602</c:v>
                </c:pt>
                <c:pt idx="56">
                  <c:v>0.72865825869288203</c:v>
                </c:pt>
                <c:pt idx="57">
                  <c:v>0.72462663039199404</c:v>
                </c:pt>
                <c:pt idx="58">
                  <c:v>0.72276563950980199</c:v>
                </c:pt>
                <c:pt idx="59">
                  <c:v>0.72121837229293995</c:v>
                </c:pt>
                <c:pt idx="60">
                  <c:v>0.71977391176773098</c:v>
                </c:pt>
                <c:pt idx="61">
                  <c:v>0.72022528490966298</c:v>
                </c:pt>
                <c:pt idx="62">
                  <c:v>0.71690630364256402</c:v>
                </c:pt>
                <c:pt idx="63">
                  <c:v>0.712707364600209</c:v>
                </c:pt>
              </c:numCache>
            </c:numRef>
          </c:yVal>
          <c:smooth val="0"/>
          <c:extLst>
            <c:ext xmlns:c16="http://schemas.microsoft.com/office/drawing/2014/chart" uri="{C3380CC4-5D6E-409C-BE32-E72D297353CC}">
              <c16:uniqueId val="{00000005-F4DC-4744-9DAC-77F0C72672D3}"/>
            </c:ext>
          </c:extLst>
        </c:ser>
        <c:ser>
          <c:idx val="6"/>
          <c:order val="6"/>
          <c:tx>
            <c:strRef>
              <c:f>[CalTab.xlsx]Sheet1!$J$70</c:f>
              <c:strCache>
                <c:ptCount val="1"/>
                <c:pt idx="0">
                  <c:v>BK11-TB4</c:v>
                </c:pt>
              </c:strCache>
            </c:strRef>
          </c:tx>
          <c:spPr>
            <a:ln w="19050" cap="rnd">
              <a:noFill/>
              <a:round/>
            </a:ln>
            <a:effectLst/>
          </c:spPr>
          <c:marker>
            <c:symbol val="circle"/>
            <c:size val="5"/>
            <c:spPr>
              <a:solidFill>
                <a:schemeClr val="accent1">
                  <a:lumMod val="60000"/>
                </a:schemeClr>
              </a:solidFill>
              <a:ln w="9525">
                <a:solidFill>
                  <a:schemeClr val="accent1">
                    <a:lumMod val="60000"/>
                  </a:schemeClr>
                </a:solidFill>
              </a:ln>
              <a:effectLst/>
            </c:spPr>
          </c:marker>
          <c:xVal>
            <c:numRef>
              <c:f>[CalTab.xlsx]Sheet1!$C$71:$C$134</c:f>
              <c:numCache>
                <c:formatCode>General</c:formatCode>
                <c:ptCount val="64"/>
                <c:pt idx="0">
                  <c:v>32</c:v>
                </c:pt>
                <c:pt idx="1">
                  <c:v>33</c:v>
                </c:pt>
                <c:pt idx="2">
                  <c:v>34</c:v>
                </c:pt>
                <c:pt idx="3">
                  <c:v>35</c:v>
                </c:pt>
                <c:pt idx="4">
                  <c:v>36</c:v>
                </c:pt>
                <c:pt idx="5">
                  <c:v>37</c:v>
                </c:pt>
                <c:pt idx="6">
                  <c:v>38</c:v>
                </c:pt>
                <c:pt idx="7">
                  <c:v>39</c:v>
                </c:pt>
                <c:pt idx="8">
                  <c:v>40</c:v>
                </c:pt>
                <c:pt idx="9">
                  <c:v>41</c:v>
                </c:pt>
                <c:pt idx="10">
                  <c:v>42</c:v>
                </c:pt>
                <c:pt idx="11">
                  <c:v>43</c:v>
                </c:pt>
                <c:pt idx="12">
                  <c:v>44</c:v>
                </c:pt>
                <c:pt idx="13">
                  <c:v>45</c:v>
                </c:pt>
                <c:pt idx="14">
                  <c:v>46</c:v>
                </c:pt>
                <c:pt idx="15">
                  <c:v>47</c:v>
                </c:pt>
                <c:pt idx="16">
                  <c:v>48</c:v>
                </c:pt>
                <c:pt idx="17">
                  <c:v>49</c:v>
                </c:pt>
                <c:pt idx="18">
                  <c:v>50</c:v>
                </c:pt>
                <c:pt idx="19">
                  <c:v>51</c:v>
                </c:pt>
                <c:pt idx="20">
                  <c:v>52</c:v>
                </c:pt>
                <c:pt idx="21">
                  <c:v>53</c:v>
                </c:pt>
                <c:pt idx="22">
                  <c:v>54</c:v>
                </c:pt>
                <c:pt idx="23">
                  <c:v>55</c:v>
                </c:pt>
                <c:pt idx="24">
                  <c:v>56</c:v>
                </c:pt>
                <c:pt idx="25">
                  <c:v>57</c:v>
                </c:pt>
                <c:pt idx="26">
                  <c:v>58</c:v>
                </c:pt>
                <c:pt idx="27">
                  <c:v>59</c:v>
                </c:pt>
                <c:pt idx="28">
                  <c:v>60</c:v>
                </c:pt>
                <c:pt idx="29">
                  <c:v>61</c:v>
                </c:pt>
                <c:pt idx="30">
                  <c:v>62</c:v>
                </c:pt>
                <c:pt idx="31">
                  <c:v>63</c:v>
                </c:pt>
                <c:pt idx="32">
                  <c:v>64</c:v>
                </c:pt>
                <c:pt idx="33">
                  <c:v>65</c:v>
                </c:pt>
                <c:pt idx="34">
                  <c:v>66</c:v>
                </c:pt>
                <c:pt idx="35">
                  <c:v>67</c:v>
                </c:pt>
                <c:pt idx="36">
                  <c:v>68</c:v>
                </c:pt>
                <c:pt idx="37">
                  <c:v>69</c:v>
                </c:pt>
                <c:pt idx="38">
                  <c:v>70</c:v>
                </c:pt>
                <c:pt idx="39">
                  <c:v>71</c:v>
                </c:pt>
                <c:pt idx="40">
                  <c:v>72</c:v>
                </c:pt>
                <c:pt idx="41">
                  <c:v>73</c:v>
                </c:pt>
                <c:pt idx="42">
                  <c:v>74</c:v>
                </c:pt>
                <c:pt idx="43">
                  <c:v>75</c:v>
                </c:pt>
                <c:pt idx="44">
                  <c:v>76</c:v>
                </c:pt>
                <c:pt idx="45">
                  <c:v>77</c:v>
                </c:pt>
                <c:pt idx="46">
                  <c:v>78</c:v>
                </c:pt>
                <c:pt idx="47">
                  <c:v>79</c:v>
                </c:pt>
                <c:pt idx="48">
                  <c:v>80</c:v>
                </c:pt>
                <c:pt idx="49">
                  <c:v>81</c:v>
                </c:pt>
                <c:pt idx="50">
                  <c:v>82</c:v>
                </c:pt>
                <c:pt idx="51">
                  <c:v>83</c:v>
                </c:pt>
                <c:pt idx="52">
                  <c:v>84</c:v>
                </c:pt>
                <c:pt idx="53">
                  <c:v>85</c:v>
                </c:pt>
                <c:pt idx="54">
                  <c:v>86</c:v>
                </c:pt>
                <c:pt idx="55">
                  <c:v>87</c:v>
                </c:pt>
                <c:pt idx="56">
                  <c:v>88</c:v>
                </c:pt>
                <c:pt idx="57">
                  <c:v>89</c:v>
                </c:pt>
                <c:pt idx="58">
                  <c:v>90</c:v>
                </c:pt>
                <c:pt idx="59">
                  <c:v>91</c:v>
                </c:pt>
                <c:pt idx="60">
                  <c:v>92</c:v>
                </c:pt>
                <c:pt idx="61">
                  <c:v>93</c:v>
                </c:pt>
                <c:pt idx="62">
                  <c:v>94</c:v>
                </c:pt>
                <c:pt idx="63">
                  <c:v>95</c:v>
                </c:pt>
              </c:numCache>
            </c:numRef>
          </c:xVal>
          <c:yVal>
            <c:numRef>
              <c:f>[CalTab.xlsx]Sheet1!$J$71:$J$134</c:f>
              <c:numCache>
                <c:formatCode>General</c:formatCode>
                <c:ptCount val="64"/>
                <c:pt idx="0">
                  <c:v>0.80136970056775603</c:v>
                </c:pt>
                <c:pt idx="1">
                  <c:v>0.79918268039733298</c:v>
                </c:pt>
                <c:pt idx="2">
                  <c:v>0.80161880698916799</c:v>
                </c:pt>
                <c:pt idx="3">
                  <c:v>0.80073444229369295</c:v>
                </c:pt>
                <c:pt idx="4">
                  <c:v>0.79678558852541903</c:v>
                </c:pt>
                <c:pt idx="5">
                  <c:v>0.79676532188115601</c:v>
                </c:pt>
                <c:pt idx="6">
                  <c:v>0.79023356533923195</c:v>
                </c:pt>
                <c:pt idx="7">
                  <c:v>0.79231365840928303</c:v>
                </c:pt>
                <c:pt idx="8">
                  <c:v>0.79286186683505799</c:v>
                </c:pt>
                <c:pt idx="9">
                  <c:v>0.79202641826361198</c:v>
                </c:pt>
                <c:pt idx="10">
                  <c:v>0.79246828987115803</c:v>
                </c:pt>
                <c:pt idx="11">
                  <c:v>0.78479282803077499</c:v>
                </c:pt>
                <c:pt idx="12">
                  <c:v>0.78651536912166897</c:v>
                </c:pt>
                <c:pt idx="13">
                  <c:v>0.78470241053212098</c:v>
                </c:pt>
                <c:pt idx="14">
                  <c:v>0.78153469459688896</c:v>
                </c:pt>
                <c:pt idx="15">
                  <c:v>0.78165939609155999</c:v>
                </c:pt>
                <c:pt idx="16">
                  <c:v>0.78068864708763797</c:v>
                </c:pt>
                <c:pt idx="17">
                  <c:v>0.77879875905131601</c:v>
                </c:pt>
                <c:pt idx="18">
                  <c:v>0.77831504753642</c:v>
                </c:pt>
                <c:pt idx="19">
                  <c:v>0.77530886326719695</c:v>
                </c:pt>
                <c:pt idx="20">
                  <c:v>0.77293110948343102</c:v>
                </c:pt>
                <c:pt idx="21">
                  <c:v>0.77358679995116097</c:v>
                </c:pt>
                <c:pt idx="22">
                  <c:v>0.77289127737709395</c:v>
                </c:pt>
                <c:pt idx="23">
                  <c:v>0.77069798387218902</c:v>
                </c:pt>
                <c:pt idx="24">
                  <c:v>0.77090353097930797</c:v>
                </c:pt>
                <c:pt idx="25">
                  <c:v>0.76633400214201697</c:v>
                </c:pt>
                <c:pt idx="26">
                  <c:v>0.76686808044590704</c:v>
                </c:pt>
                <c:pt idx="27">
                  <c:v>0.76544753433095702</c:v>
                </c:pt>
                <c:pt idx="28">
                  <c:v>0.76342087637982703</c:v>
                </c:pt>
                <c:pt idx="29">
                  <c:v>0.76134565667748599</c:v>
                </c:pt>
                <c:pt idx="30">
                  <c:v>0.762485814281747</c:v>
                </c:pt>
                <c:pt idx="31">
                  <c:v>0.75926717126482102</c:v>
                </c:pt>
                <c:pt idx="32">
                  <c:v>0.76033259745705595</c:v>
                </c:pt>
                <c:pt idx="33">
                  <c:v>0.75777023130123899</c:v>
                </c:pt>
                <c:pt idx="34">
                  <c:v>0.75666358335216199</c:v>
                </c:pt>
                <c:pt idx="35">
                  <c:v>0.75380205240992704</c:v>
                </c:pt>
                <c:pt idx="36">
                  <c:v>0.75243391182075803</c:v>
                </c:pt>
                <c:pt idx="37">
                  <c:v>0.75228436107904695</c:v>
                </c:pt>
                <c:pt idx="38">
                  <c:v>0.75131230377027503</c:v>
                </c:pt>
                <c:pt idx="39">
                  <c:v>0.749408453492866</c:v>
                </c:pt>
                <c:pt idx="40">
                  <c:v>0.74727642638422997</c:v>
                </c:pt>
                <c:pt idx="41">
                  <c:v>0.747534749510954</c:v>
                </c:pt>
                <c:pt idx="42">
                  <c:v>0.744694886970373</c:v>
                </c:pt>
                <c:pt idx="43">
                  <c:v>0.74542143979158604</c:v>
                </c:pt>
                <c:pt idx="44">
                  <c:v>0.74246156427080301</c:v>
                </c:pt>
                <c:pt idx="45">
                  <c:v>0.74105795655768403</c:v>
                </c:pt>
                <c:pt idx="46">
                  <c:v>0.74014633938567598</c:v>
                </c:pt>
                <c:pt idx="47">
                  <c:v>0.73783325182639403</c:v>
                </c:pt>
                <c:pt idx="48">
                  <c:v>0.73829632476428897</c:v>
                </c:pt>
                <c:pt idx="49">
                  <c:v>0.73412531116761703</c:v>
                </c:pt>
                <c:pt idx="50">
                  <c:v>0.73273861036586596</c:v>
                </c:pt>
                <c:pt idx="51">
                  <c:v>0.73338877580172201</c:v>
                </c:pt>
                <c:pt idx="52">
                  <c:v>0.73313583839770702</c:v>
                </c:pt>
                <c:pt idx="53">
                  <c:v>0.72900715664271099</c:v>
                </c:pt>
                <c:pt idx="54">
                  <c:v>0.72929291660364803</c:v>
                </c:pt>
                <c:pt idx="55">
                  <c:v>0.72963455221239104</c:v>
                </c:pt>
                <c:pt idx="56">
                  <c:v>0.72900060528890598</c:v>
                </c:pt>
                <c:pt idx="57">
                  <c:v>0.72726817835480795</c:v>
                </c:pt>
                <c:pt idx="58">
                  <c:v>0.73009379878473202</c:v>
                </c:pt>
                <c:pt idx="59">
                  <c:v>0.72123496356902905</c:v>
                </c:pt>
                <c:pt idx="60">
                  <c:v>0.72335525905757703</c:v>
                </c:pt>
                <c:pt idx="61">
                  <c:v>0.72405182253587896</c:v>
                </c:pt>
                <c:pt idx="62">
                  <c:v>0.72408478903444695</c:v>
                </c:pt>
                <c:pt idx="63">
                  <c:v>0.72050380713634499</c:v>
                </c:pt>
              </c:numCache>
            </c:numRef>
          </c:yVal>
          <c:smooth val="0"/>
          <c:extLst>
            <c:ext xmlns:c16="http://schemas.microsoft.com/office/drawing/2014/chart" uri="{C3380CC4-5D6E-409C-BE32-E72D297353CC}">
              <c16:uniqueId val="{00000006-F4DC-4744-9DAC-77F0C72672D3}"/>
            </c:ext>
          </c:extLst>
        </c:ser>
        <c:ser>
          <c:idx val="7"/>
          <c:order val="7"/>
          <c:tx>
            <c:strRef>
              <c:f>[CalTab.xlsx]Sheet1!$K$70</c:f>
              <c:strCache>
                <c:ptCount val="1"/>
                <c:pt idx="0">
                  <c:v>BK11-TB5</c:v>
                </c:pt>
              </c:strCache>
            </c:strRef>
          </c:tx>
          <c:spPr>
            <a:ln w="19050" cap="rnd">
              <a:noFill/>
              <a:round/>
            </a:ln>
            <a:effectLst/>
          </c:spPr>
          <c:marker>
            <c:symbol val="circle"/>
            <c:size val="5"/>
            <c:spPr>
              <a:solidFill>
                <a:schemeClr val="accent2">
                  <a:lumMod val="60000"/>
                </a:schemeClr>
              </a:solidFill>
              <a:ln w="9525">
                <a:solidFill>
                  <a:schemeClr val="accent2">
                    <a:lumMod val="60000"/>
                  </a:schemeClr>
                </a:solidFill>
              </a:ln>
              <a:effectLst/>
            </c:spPr>
          </c:marker>
          <c:xVal>
            <c:numRef>
              <c:f>[CalTab.xlsx]Sheet1!$C$71:$C$134</c:f>
              <c:numCache>
                <c:formatCode>General</c:formatCode>
                <c:ptCount val="64"/>
                <c:pt idx="0">
                  <c:v>32</c:v>
                </c:pt>
                <c:pt idx="1">
                  <c:v>33</c:v>
                </c:pt>
                <c:pt idx="2">
                  <c:v>34</c:v>
                </c:pt>
                <c:pt idx="3">
                  <c:v>35</c:v>
                </c:pt>
                <c:pt idx="4">
                  <c:v>36</c:v>
                </c:pt>
                <c:pt idx="5">
                  <c:v>37</c:v>
                </c:pt>
                <c:pt idx="6">
                  <c:v>38</c:v>
                </c:pt>
                <c:pt idx="7">
                  <c:v>39</c:v>
                </c:pt>
                <c:pt idx="8">
                  <c:v>40</c:v>
                </c:pt>
                <c:pt idx="9">
                  <c:v>41</c:v>
                </c:pt>
                <c:pt idx="10">
                  <c:v>42</c:v>
                </c:pt>
                <c:pt idx="11">
                  <c:v>43</c:v>
                </c:pt>
                <c:pt idx="12">
                  <c:v>44</c:v>
                </c:pt>
                <c:pt idx="13">
                  <c:v>45</c:v>
                </c:pt>
                <c:pt idx="14">
                  <c:v>46</c:v>
                </c:pt>
                <c:pt idx="15">
                  <c:v>47</c:v>
                </c:pt>
                <c:pt idx="16">
                  <c:v>48</c:v>
                </c:pt>
                <c:pt idx="17">
                  <c:v>49</c:v>
                </c:pt>
                <c:pt idx="18">
                  <c:v>50</c:v>
                </c:pt>
                <c:pt idx="19">
                  <c:v>51</c:v>
                </c:pt>
                <c:pt idx="20">
                  <c:v>52</c:v>
                </c:pt>
                <c:pt idx="21">
                  <c:v>53</c:v>
                </c:pt>
                <c:pt idx="22">
                  <c:v>54</c:v>
                </c:pt>
                <c:pt idx="23">
                  <c:v>55</c:v>
                </c:pt>
                <c:pt idx="24">
                  <c:v>56</c:v>
                </c:pt>
                <c:pt idx="25">
                  <c:v>57</c:v>
                </c:pt>
                <c:pt idx="26">
                  <c:v>58</c:v>
                </c:pt>
                <c:pt idx="27">
                  <c:v>59</c:v>
                </c:pt>
                <c:pt idx="28">
                  <c:v>60</c:v>
                </c:pt>
                <c:pt idx="29">
                  <c:v>61</c:v>
                </c:pt>
                <c:pt idx="30">
                  <c:v>62</c:v>
                </c:pt>
                <c:pt idx="31">
                  <c:v>63</c:v>
                </c:pt>
                <c:pt idx="32">
                  <c:v>64</c:v>
                </c:pt>
                <c:pt idx="33">
                  <c:v>65</c:v>
                </c:pt>
                <c:pt idx="34">
                  <c:v>66</c:v>
                </c:pt>
                <c:pt idx="35">
                  <c:v>67</c:v>
                </c:pt>
                <c:pt idx="36">
                  <c:v>68</c:v>
                </c:pt>
                <c:pt idx="37">
                  <c:v>69</c:v>
                </c:pt>
                <c:pt idx="38">
                  <c:v>70</c:v>
                </c:pt>
                <c:pt idx="39">
                  <c:v>71</c:v>
                </c:pt>
                <c:pt idx="40">
                  <c:v>72</c:v>
                </c:pt>
                <c:pt idx="41">
                  <c:v>73</c:v>
                </c:pt>
                <c:pt idx="42">
                  <c:v>74</c:v>
                </c:pt>
                <c:pt idx="43">
                  <c:v>75</c:v>
                </c:pt>
                <c:pt idx="44">
                  <c:v>76</c:v>
                </c:pt>
                <c:pt idx="45">
                  <c:v>77</c:v>
                </c:pt>
                <c:pt idx="46">
                  <c:v>78</c:v>
                </c:pt>
                <c:pt idx="47">
                  <c:v>79</c:v>
                </c:pt>
                <c:pt idx="48">
                  <c:v>80</c:v>
                </c:pt>
                <c:pt idx="49">
                  <c:v>81</c:v>
                </c:pt>
                <c:pt idx="50">
                  <c:v>82</c:v>
                </c:pt>
                <c:pt idx="51">
                  <c:v>83</c:v>
                </c:pt>
                <c:pt idx="52">
                  <c:v>84</c:v>
                </c:pt>
                <c:pt idx="53">
                  <c:v>85</c:v>
                </c:pt>
                <c:pt idx="54">
                  <c:v>86</c:v>
                </c:pt>
                <c:pt idx="55">
                  <c:v>87</c:v>
                </c:pt>
                <c:pt idx="56">
                  <c:v>88</c:v>
                </c:pt>
                <c:pt idx="57">
                  <c:v>89</c:v>
                </c:pt>
                <c:pt idx="58">
                  <c:v>90</c:v>
                </c:pt>
                <c:pt idx="59">
                  <c:v>91</c:v>
                </c:pt>
                <c:pt idx="60">
                  <c:v>92</c:v>
                </c:pt>
                <c:pt idx="61">
                  <c:v>93</c:v>
                </c:pt>
                <c:pt idx="62">
                  <c:v>94</c:v>
                </c:pt>
                <c:pt idx="63">
                  <c:v>95</c:v>
                </c:pt>
              </c:numCache>
            </c:numRef>
          </c:xVal>
          <c:yVal>
            <c:numRef>
              <c:f>[CalTab.xlsx]Sheet1!$K$71:$K$134</c:f>
              <c:numCache>
                <c:formatCode>General</c:formatCode>
                <c:ptCount val="64"/>
                <c:pt idx="0">
                  <c:v>0.79801150688621603</c:v>
                </c:pt>
                <c:pt idx="1">
                  <c:v>0.79728410243859904</c:v>
                </c:pt>
                <c:pt idx="2">
                  <c:v>0.79478723640077797</c:v>
                </c:pt>
                <c:pt idx="3">
                  <c:v>0.79399107538512304</c:v>
                </c:pt>
                <c:pt idx="4">
                  <c:v>0.79041738239689197</c:v>
                </c:pt>
                <c:pt idx="5">
                  <c:v>0.78991935789647605</c:v>
                </c:pt>
                <c:pt idx="6">
                  <c:v>0.79007636317889596</c:v>
                </c:pt>
                <c:pt idx="7">
                  <c:v>0.78723127956440897</c:v>
                </c:pt>
                <c:pt idx="8">
                  <c:v>0.78388465021624998</c:v>
                </c:pt>
                <c:pt idx="9">
                  <c:v>0.78782308357448505</c:v>
                </c:pt>
                <c:pt idx="10">
                  <c:v>0.78762109466451402</c:v>
                </c:pt>
                <c:pt idx="11">
                  <c:v>0.78318270063676798</c:v>
                </c:pt>
                <c:pt idx="12">
                  <c:v>0.78269697060601595</c:v>
                </c:pt>
                <c:pt idx="13">
                  <c:v>0.77918813190493796</c:v>
                </c:pt>
                <c:pt idx="14">
                  <c:v>0.77894703831330703</c:v>
                </c:pt>
                <c:pt idx="15">
                  <c:v>0.777473285258659</c:v>
                </c:pt>
                <c:pt idx="16">
                  <c:v>0.77545948083430105</c:v>
                </c:pt>
                <c:pt idx="17">
                  <c:v>0.774828785889209</c:v>
                </c:pt>
                <c:pt idx="18">
                  <c:v>0.77278161424096303</c:v>
                </c:pt>
                <c:pt idx="19">
                  <c:v>0.773440929605963</c:v>
                </c:pt>
                <c:pt idx="20">
                  <c:v>0.76989369202368096</c:v>
                </c:pt>
                <c:pt idx="21">
                  <c:v>0.76851083383323804</c:v>
                </c:pt>
                <c:pt idx="22">
                  <c:v>0.76964263112277298</c:v>
                </c:pt>
                <c:pt idx="23">
                  <c:v>0.76542467357378496</c:v>
                </c:pt>
                <c:pt idx="24">
                  <c:v>0.76518231752243304</c:v>
                </c:pt>
                <c:pt idx="25">
                  <c:v>0.76254567205440005</c:v>
                </c:pt>
                <c:pt idx="26">
                  <c:v>0.76316715817999803</c:v>
                </c:pt>
                <c:pt idx="27">
                  <c:v>0.76124063265444997</c:v>
                </c:pt>
                <c:pt idx="28">
                  <c:v>0.75878437567826895</c:v>
                </c:pt>
                <c:pt idx="29">
                  <c:v>0.75769815814289898</c:v>
                </c:pt>
                <c:pt idx="30">
                  <c:v>0.75671815440928003</c:v>
                </c:pt>
                <c:pt idx="31">
                  <c:v>0.75684777264508296</c:v>
                </c:pt>
                <c:pt idx="32">
                  <c:v>0.75400900940681104</c:v>
                </c:pt>
                <c:pt idx="33">
                  <c:v>0.753733065581491</c:v>
                </c:pt>
                <c:pt idx="34">
                  <c:v>0.75045481557569804</c:v>
                </c:pt>
                <c:pt idx="35">
                  <c:v>0.750841537006807</c:v>
                </c:pt>
                <c:pt idx="36">
                  <c:v>0.74901815848971898</c:v>
                </c:pt>
                <c:pt idx="37">
                  <c:v>0.74742543765032099</c:v>
                </c:pt>
                <c:pt idx="38">
                  <c:v>0.74532417187786504</c:v>
                </c:pt>
                <c:pt idx="39">
                  <c:v>0.74532166064460603</c:v>
                </c:pt>
                <c:pt idx="40">
                  <c:v>0.74603829102714603</c:v>
                </c:pt>
                <c:pt idx="41">
                  <c:v>0.74263431717549999</c:v>
                </c:pt>
                <c:pt idx="42">
                  <c:v>0.74332844903356099</c:v>
                </c:pt>
                <c:pt idx="43">
                  <c:v>0.74149741178276096</c:v>
                </c:pt>
                <c:pt idx="44">
                  <c:v>0.73865740028117999</c:v>
                </c:pt>
                <c:pt idx="45">
                  <c:v>0.73652335229087895</c:v>
                </c:pt>
                <c:pt idx="46">
                  <c:v>0.73538836097041704</c:v>
                </c:pt>
                <c:pt idx="47">
                  <c:v>0.736720510182031</c:v>
                </c:pt>
                <c:pt idx="48">
                  <c:v>0.73205421608889998</c:v>
                </c:pt>
                <c:pt idx="49">
                  <c:v>0.73208348452156902</c:v>
                </c:pt>
                <c:pt idx="50">
                  <c:v>0.73522427016523295</c:v>
                </c:pt>
                <c:pt idx="51">
                  <c:v>0.729844125030219</c:v>
                </c:pt>
                <c:pt idx="52">
                  <c:v>0.72890849947596503</c:v>
                </c:pt>
                <c:pt idx="53">
                  <c:v>0.728045077038601</c:v>
                </c:pt>
                <c:pt idx="54">
                  <c:v>0.73025891380918295</c:v>
                </c:pt>
                <c:pt idx="55">
                  <c:v>0.72610888044490396</c:v>
                </c:pt>
                <c:pt idx="56">
                  <c:v>0.72394681850414599</c:v>
                </c:pt>
                <c:pt idx="57">
                  <c:v>0.72155516383482099</c:v>
                </c:pt>
                <c:pt idx="58">
                  <c:v>0.72327201250495998</c:v>
                </c:pt>
                <c:pt idx="59">
                  <c:v>0.723286839018905</c:v>
                </c:pt>
                <c:pt idx="60">
                  <c:v>0.72190328067281695</c:v>
                </c:pt>
                <c:pt idx="61">
                  <c:v>0.71937461705681505</c:v>
                </c:pt>
                <c:pt idx="62">
                  <c:v>0.72065818888402899</c:v>
                </c:pt>
                <c:pt idx="63">
                  <c:v>0.71412768494482404</c:v>
                </c:pt>
              </c:numCache>
            </c:numRef>
          </c:yVal>
          <c:smooth val="0"/>
          <c:extLst>
            <c:ext xmlns:c16="http://schemas.microsoft.com/office/drawing/2014/chart" uri="{C3380CC4-5D6E-409C-BE32-E72D297353CC}">
              <c16:uniqueId val="{00000007-F4DC-4744-9DAC-77F0C72672D3}"/>
            </c:ext>
          </c:extLst>
        </c:ser>
        <c:ser>
          <c:idx val="8"/>
          <c:order val="8"/>
          <c:tx>
            <c:strRef>
              <c:f>[CalTab.xlsx]Sheet1!$L$70</c:f>
              <c:strCache>
                <c:ptCount val="1"/>
                <c:pt idx="0">
                  <c:v>BK12-TB4</c:v>
                </c:pt>
              </c:strCache>
            </c:strRef>
          </c:tx>
          <c:spPr>
            <a:ln w="19050" cap="rnd">
              <a:noFill/>
              <a:round/>
            </a:ln>
            <a:effectLst/>
          </c:spPr>
          <c:marker>
            <c:symbol val="circle"/>
            <c:size val="5"/>
            <c:spPr>
              <a:solidFill>
                <a:schemeClr val="accent3">
                  <a:lumMod val="60000"/>
                </a:schemeClr>
              </a:solidFill>
              <a:ln w="9525">
                <a:solidFill>
                  <a:schemeClr val="accent3">
                    <a:lumMod val="60000"/>
                  </a:schemeClr>
                </a:solidFill>
              </a:ln>
              <a:effectLst/>
            </c:spPr>
          </c:marker>
          <c:xVal>
            <c:numRef>
              <c:f>[CalTab.xlsx]Sheet1!$C$71:$C$134</c:f>
              <c:numCache>
                <c:formatCode>General</c:formatCode>
                <c:ptCount val="64"/>
                <c:pt idx="0">
                  <c:v>32</c:v>
                </c:pt>
                <c:pt idx="1">
                  <c:v>33</c:v>
                </c:pt>
                <c:pt idx="2">
                  <c:v>34</c:v>
                </c:pt>
                <c:pt idx="3">
                  <c:v>35</c:v>
                </c:pt>
                <c:pt idx="4">
                  <c:v>36</c:v>
                </c:pt>
                <c:pt idx="5">
                  <c:v>37</c:v>
                </c:pt>
                <c:pt idx="6">
                  <c:v>38</c:v>
                </c:pt>
                <c:pt idx="7">
                  <c:v>39</c:v>
                </c:pt>
                <c:pt idx="8">
                  <c:v>40</c:v>
                </c:pt>
                <c:pt idx="9">
                  <c:v>41</c:v>
                </c:pt>
                <c:pt idx="10">
                  <c:v>42</c:v>
                </c:pt>
                <c:pt idx="11">
                  <c:v>43</c:v>
                </c:pt>
                <c:pt idx="12">
                  <c:v>44</c:v>
                </c:pt>
                <c:pt idx="13">
                  <c:v>45</c:v>
                </c:pt>
                <c:pt idx="14">
                  <c:v>46</c:v>
                </c:pt>
                <c:pt idx="15">
                  <c:v>47</c:v>
                </c:pt>
                <c:pt idx="16">
                  <c:v>48</c:v>
                </c:pt>
                <c:pt idx="17">
                  <c:v>49</c:v>
                </c:pt>
                <c:pt idx="18">
                  <c:v>50</c:v>
                </c:pt>
                <c:pt idx="19">
                  <c:v>51</c:v>
                </c:pt>
                <c:pt idx="20">
                  <c:v>52</c:v>
                </c:pt>
                <c:pt idx="21">
                  <c:v>53</c:v>
                </c:pt>
                <c:pt idx="22">
                  <c:v>54</c:v>
                </c:pt>
                <c:pt idx="23">
                  <c:v>55</c:v>
                </c:pt>
                <c:pt idx="24">
                  <c:v>56</c:v>
                </c:pt>
                <c:pt idx="25">
                  <c:v>57</c:v>
                </c:pt>
                <c:pt idx="26">
                  <c:v>58</c:v>
                </c:pt>
                <c:pt idx="27">
                  <c:v>59</c:v>
                </c:pt>
                <c:pt idx="28">
                  <c:v>60</c:v>
                </c:pt>
                <c:pt idx="29">
                  <c:v>61</c:v>
                </c:pt>
                <c:pt idx="30">
                  <c:v>62</c:v>
                </c:pt>
                <c:pt idx="31">
                  <c:v>63</c:v>
                </c:pt>
                <c:pt idx="32">
                  <c:v>64</c:v>
                </c:pt>
                <c:pt idx="33">
                  <c:v>65</c:v>
                </c:pt>
                <c:pt idx="34">
                  <c:v>66</c:v>
                </c:pt>
                <c:pt idx="35">
                  <c:v>67</c:v>
                </c:pt>
                <c:pt idx="36">
                  <c:v>68</c:v>
                </c:pt>
                <c:pt idx="37">
                  <c:v>69</c:v>
                </c:pt>
                <c:pt idx="38">
                  <c:v>70</c:v>
                </c:pt>
                <c:pt idx="39">
                  <c:v>71</c:v>
                </c:pt>
                <c:pt idx="40">
                  <c:v>72</c:v>
                </c:pt>
                <c:pt idx="41">
                  <c:v>73</c:v>
                </c:pt>
                <c:pt idx="42">
                  <c:v>74</c:v>
                </c:pt>
                <c:pt idx="43">
                  <c:v>75</c:v>
                </c:pt>
                <c:pt idx="44">
                  <c:v>76</c:v>
                </c:pt>
                <c:pt idx="45">
                  <c:v>77</c:v>
                </c:pt>
                <c:pt idx="46">
                  <c:v>78</c:v>
                </c:pt>
                <c:pt idx="47">
                  <c:v>79</c:v>
                </c:pt>
                <c:pt idx="48">
                  <c:v>80</c:v>
                </c:pt>
                <c:pt idx="49">
                  <c:v>81</c:v>
                </c:pt>
                <c:pt idx="50">
                  <c:v>82</c:v>
                </c:pt>
                <c:pt idx="51">
                  <c:v>83</c:v>
                </c:pt>
                <c:pt idx="52">
                  <c:v>84</c:v>
                </c:pt>
                <c:pt idx="53">
                  <c:v>85</c:v>
                </c:pt>
                <c:pt idx="54">
                  <c:v>86</c:v>
                </c:pt>
                <c:pt idx="55">
                  <c:v>87</c:v>
                </c:pt>
                <c:pt idx="56">
                  <c:v>88</c:v>
                </c:pt>
                <c:pt idx="57">
                  <c:v>89</c:v>
                </c:pt>
                <c:pt idx="58">
                  <c:v>90</c:v>
                </c:pt>
                <c:pt idx="59">
                  <c:v>91</c:v>
                </c:pt>
                <c:pt idx="60">
                  <c:v>92</c:v>
                </c:pt>
                <c:pt idx="61">
                  <c:v>93</c:v>
                </c:pt>
                <c:pt idx="62">
                  <c:v>94</c:v>
                </c:pt>
                <c:pt idx="63">
                  <c:v>95</c:v>
                </c:pt>
              </c:numCache>
            </c:numRef>
          </c:xVal>
          <c:yVal>
            <c:numRef>
              <c:f>[CalTab.xlsx]Sheet1!$L$71:$L$134</c:f>
              <c:numCache>
                <c:formatCode>General</c:formatCode>
                <c:ptCount val="64"/>
                <c:pt idx="0">
                  <c:v>0.79652208777576206</c:v>
                </c:pt>
                <c:pt idx="1">
                  <c:v>0.79633078042897099</c:v>
                </c:pt>
                <c:pt idx="2">
                  <c:v>0.79527482321604603</c:v>
                </c:pt>
                <c:pt idx="3">
                  <c:v>0.79001767825553004</c:v>
                </c:pt>
                <c:pt idx="4">
                  <c:v>0.79481994047248705</c:v>
                </c:pt>
                <c:pt idx="5">
                  <c:v>0.78884450024383901</c:v>
                </c:pt>
                <c:pt idx="6">
                  <c:v>0.79321391697029398</c:v>
                </c:pt>
                <c:pt idx="7">
                  <c:v>0.78636774613818095</c:v>
                </c:pt>
                <c:pt idx="8">
                  <c:v>0.78335178730426003</c:v>
                </c:pt>
                <c:pt idx="9">
                  <c:v>0.78239511011201801</c:v>
                </c:pt>
                <c:pt idx="10">
                  <c:v>0.78216424800157802</c:v>
                </c:pt>
                <c:pt idx="11">
                  <c:v>0.78323659732971695</c:v>
                </c:pt>
                <c:pt idx="12">
                  <c:v>0.78121183373255298</c:v>
                </c:pt>
                <c:pt idx="13">
                  <c:v>0.78000389342574705</c:v>
                </c:pt>
                <c:pt idx="14">
                  <c:v>0.77874280187604195</c:v>
                </c:pt>
                <c:pt idx="15">
                  <c:v>0.77522877891298603</c:v>
                </c:pt>
                <c:pt idx="16">
                  <c:v>0.77348114731144402</c:v>
                </c:pt>
                <c:pt idx="17">
                  <c:v>0.77729820141514605</c:v>
                </c:pt>
                <c:pt idx="18">
                  <c:v>0.77054230742519303</c:v>
                </c:pt>
                <c:pt idx="19">
                  <c:v>0.768436880977592</c:v>
                </c:pt>
                <c:pt idx="20">
                  <c:v>0.76894014103147201</c:v>
                </c:pt>
                <c:pt idx="21">
                  <c:v>0.768303105193334</c:v>
                </c:pt>
                <c:pt idx="22">
                  <c:v>0.77008818501947995</c:v>
                </c:pt>
                <c:pt idx="23">
                  <c:v>0.76353587364308795</c:v>
                </c:pt>
                <c:pt idx="24">
                  <c:v>0.76183268941627702</c:v>
                </c:pt>
                <c:pt idx="25">
                  <c:v>0.76482615481754601</c:v>
                </c:pt>
                <c:pt idx="26">
                  <c:v>0.76151155291533801</c:v>
                </c:pt>
                <c:pt idx="27">
                  <c:v>0.75942627947131702</c:v>
                </c:pt>
                <c:pt idx="28">
                  <c:v>0.75867134776099898</c:v>
                </c:pt>
                <c:pt idx="29">
                  <c:v>0.75644458966114403</c:v>
                </c:pt>
                <c:pt idx="30">
                  <c:v>0.75613066063416201</c:v>
                </c:pt>
                <c:pt idx="31">
                  <c:v>0.75395187038499001</c:v>
                </c:pt>
                <c:pt idx="32">
                  <c:v>0.75399078155706001</c:v>
                </c:pt>
                <c:pt idx="33">
                  <c:v>0.752524842260473</c:v>
                </c:pt>
                <c:pt idx="34">
                  <c:v>0.75044371548406297</c:v>
                </c:pt>
                <c:pt idx="35">
                  <c:v>0.75082709777271395</c:v>
                </c:pt>
                <c:pt idx="36">
                  <c:v>0.74825059619628898</c:v>
                </c:pt>
                <c:pt idx="37">
                  <c:v>0.74796831315208201</c:v>
                </c:pt>
                <c:pt idx="38">
                  <c:v>0.74541350038403198</c:v>
                </c:pt>
                <c:pt idx="39">
                  <c:v>0.74318145080043296</c:v>
                </c:pt>
                <c:pt idx="40">
                  <c:v>0.74452672707119805</c:v>
                </c:pt>
                <c:pt idx="41">
                  <c:v>0.74207298342429295</c:v>
                </c:pt>
                <c:pt idx="42">
                  <c:v>0.74216121738416196</c:v>
                </c:pt>
                <c:pt idx="43">
                  <c:v>0.73970099109612397</c:v>
                </c:pt>
                <c:pt idx="44">
                  <c:v>0.73867106395418702</c:v>
                </c:pt>
                <c:pt idx="45">
                  <c:v>0.73756326187260701</c:v>
                </c:pt>
                <c:pt idx="46">
                  <c:v>0.73716258304572102</c:v>
                </c:pt>
                <c:pt idx="47">
                  <c:v>0.73641305083818198</c:v>
                </c:pt>
                <c:pt idx="48">
                  <c:v>0.73439258137667696</c:v>
                </c:pt>
                <c:pt idx="49">
                  <c:v>0.73437442906717798</c:v>
                </c:pt>
                <c:pt idx="50">
                  <c:v>0.735433876174719</c:v>
                </c:pt>
                <c:pt idx="51">
                  <c:v>0.73096735693197101</c:v>
                </c:pt>
                <c:pt idx="52">
                  <c:v>0.73130378224677905</c:v>
                </c:pt>
                <c:pt idx="53">
                  <c:v>0.72488660484112599</c:v>
                </c:pt>
                <c:pt idx="54">
                  <c:v>0.72922531377279398</c:v>
                </c:pt>
                <c:pt idx="55">
                  <c:v>0.72740397479680896</c:v>
                </c:pt>
                <c:pt idx="56">
                  <c:v>0.72715885785197498</c:v>
                </c:pt>
                <c:pt idx="57">
                  <c:v>0.72515176114115898</c:v>
                </c:pt>
                <c:pt idx="58">
                  <c:v>0.718575010679251</c:v>
                </c:pt>
                <c:pt idx="59">
                  <c:v>0.72108688515636599</c:v>
                </c:pt>
                <c:pt idx="60">
                  <c:v>0.72076245240342696</c:v>
                </c:pt>
                <c:pt idx="61">
                  <c:v>0.72152079650881096</c:v>
                </c:pt>
                <c:pt idx="62">
                  <c:v>0.71896640392354405</c:v>
                </c:pt>
                <c:pt idx="63">
                  <c:v>0.71860800935598601</c:v>
                </c:pt>
              </c:numCache>
            </c:numRef>
          </c:yVal>
          <c:smooth val="0"/>
          <c:extLst>
            <c:ext xmlns:c16="http://schemas.microsoft.com/office/drawing/2014/chart" uri="{C3380CC4-5D6E-409C-BE32-E72D297353CC}">
              <c16:uniqueId val="{00000008-F4DC-4744-9DAC-77F0C72672D3}"/>
            </c:ext>
          </c:extLst>
        </c:ser>
        <c:ser>
          <c:idx val="9"/>
          <c:order val="9"/>
          <c:tx>
            <c:strRef>
              <c:f>[CalTab.xlsx]Sheet1!$M$70</c:f>
              <c:strCache>
                <c:ptCount val="1"/>
                <c:pt idx="0">
                  <c:v>BK12-TB5</c:v>
                </c:pt>
              </c:strCache>
            </c:strRef>
          </c:tx>
          <c:spPr>
            <a:ln w="19050" cap="rnd">
              <a:noFill/>
              <a:round/>
            </a:ln>
            <a:effectLst/>
          </c:spPr>
          <c:marker>
            <c:symbol val="circle"/>
            <c:size val="5"/>
            <c:spPr>
              <a:solidFill>
                <a:schemeClr val="accent4">
                  <a:lumMod val="60000"/>
                </a:schemeClr>
              </a:solidFill>
              <a:ln w="9525">
                <a:solidFill>
                  <a:schemeClr val="accent4">
                    <a:lumMod val="60000"/>
                  </a:schemeClr>
                </a:solidFill>
              </a:ln>
              <a:effectLst/>
            </c:spPr>
          </c:marker>
          <c:xVal>
            <c:numRef>
              <c:f>[CalTab.xlsx]Sheet1!$C$71:$C$134</c:f>
              <c:numCache>
                <c:formatCode>General</c:formatCode>
                <c:ptCount val="64"/>
                <c:pt idx="0">
                  <c:v>32</c:v>
                </c:pt>
                <c:pt idx="1">
                  <c:v>33</c:v>
                </c:pt>
                <c:pt idx="2">
                  <c:v>34</c:v>
                </c:pt>
                <c:pt idx="3">
                  <c:v>35</c:v>
                </c:pt>
                <c:pt idx="4">
                  <c:v>36</c:v>
                </c:pt>
                <c:pt idx="5">
                  <c:v>37</c:v>
                </c:pt>
                <c:pt idx="6">
                  <c:v>38</c:v>
                </c:pt>
                <c:pt idx="7">
                  <c:v>39</c:v>
                </c:pt>
                <c:pt idx="8">
                  <c:v>40</c:v>
                </c:pt>
                <c:pt idx="9">
                  <c:v>41</c:v>
                </c:pt>
                <c:pt idx="10">
                  <c:v>42</c:v>
                </c:pt>
                <c:pt idx="11">
                  <c:v>43</c:v>
                </c:pt>
                <c:pt idx="12">
                  <c:v>44</c:v>
                </c:pt>
                <c:pt idx="13">
                  <c:v>45</c:v>
                </c:pt>
                <c:pt idx="14">
                  <c:v>46</c:v>
                </c:pt>
                <c:pt idx="15">
                  <c:v>47</c:v>
                </c:pt>
                <c:pt idx="16">
                  <c:v>48</c:v>
                </c:pt>
                <c:pt idx="17">
                  <c:v>49</c:v>
                </c:pt>
                <c:pt idx="18">
                  <c:v>50</c:v>
                </c:pt>
                <c:pt idx="19">
                  <c:v>51</c:v>
                </c:pt>
                <c:pt idx="20">
                  <c:v>52</c:v>
                </c:pt>
                <c:pt idx="21">
                  <c:v>53</c:v>
                </c:pt>
                <c:pt idx="22">
                  <c:v>54</c:v>
                </c:pt>
                <c:pt idx="23">
                  <c:v>55</c:v>
                </c:pt>
                <c:pt idx="24">
                  <c:v>56</c:v>
                </c:pt>
                <c:pt idx="25">
                  <c:v>57</c:v>
                </c:pt>
                <c:pt idx="26">
                  <c:v>58</c:v>
                </c:pt>
                <c:pt idx="27">
                  <c:v>59</c:v>
                </c:pt>
                <c:pt idx="28">
                  <c:v>60</c:v>
                </c:pt>
                <c:pt idx="29">
                  <c:v>61</c:v>
                </c:pt>
                <c:pt idx="30">
                  <c:v>62</c:v>
                </c:pt>
                <c:pt idx="31">
                  <c:v>63</c:v>
                </c:pt>
                <c:pt idx="32">
                  <c:v>64</c:v>
                </c:pt>
                <c:pt idx="33">
                  <c:v>65</c:v>
                </c:pt>
                <c:pt idx="34">
                  <c:v>66</c:v>
                </c:pt>
                <c:pt idx="35">
                  <c:v>67</c:v>
                </c:pt>
                <c:pt idx="36">
                  <c:v>68</c:v>
                </c:pt>
                <c:pt idx="37">
                  <c:v>69</c:v>
                </c:pt>
                <c:pt idx="38">
                  <c:v>70</c:v>
                </c:pt>
                <c:pt idx="39">
                  <c:v>71</c:v>
                </c:pt>
                <c:pt idx="40">
                  <c:v>72</c:v>
                </c:pt>
                <c:pt idx="41">
                  <c:v>73</c:v>
                </c:pt>
                <c:pt idx="42">
                  <c:v>74</c:v>
                </c:pt>
                <c:pt idx="43">
                  <c:v>75</c:v>
                </c:pt>
                <c:pt idx="44">
                  <c:v>76</c:v>
                </c:pt>
                <c:pt idx="45">
                  <c:v>77</c:v>
                </c:pt>
                <c:pt idx="46">
                  <c:v>78</c:v>
                </c:pt>
                <c:pt idx="47">
                  <c:v>79</c:v>
                </c:pt>
                <c:pt idx="48">
                  <c:v>80</c:v>
                </c:pt>
                <c:pt idx="49">
                  <c:v>81</c:v>
                </c:pt>
                <c:pt idx="50">
                  <c:v>82</c:v>
                </c:pt>
                <c:pt idx="51">
                  <c:v>83</c:v>
                </c:pt>
                <c:pt idx="52">
                  <c:v>84</c:v>
                </c:pt>
                <c:pt idx="53">
                  <c:v>85</c:v>
                </c:pt>
                <c:pt idx="54">
                  <c:v>86</c:v>
                </c:pt>
                <c:pt idx="55">
                  <c:v>87</c:v>
                </c:pt>
                <c:pt idx="56">
                  <c:v>88</c:v>
                </c:pt>
                <c:pt idx="57">
                  <c:v>89</c:v>
                </c:pt>
                <c:pt idx="58">
                  <c:v>90</c:v>
                </c:pt>
                <c:pt idx="59">
                  <c:v>91</c:v>
                </c:pt>
                <c:pt idx="60">
                  <c:v>92</c:v>
                </c:pt>
                <c:pt idx="61">
                  <c:v>93</c:v>
                </c:pt>
                <c:pt idx="62">
                  <c:v>94</c:v>
                </c:pt>
                <c:pt idx="63">
                  <c:v>95</c:v>
                </c:pt>
              </c:numCache>
            </c:numRef>
          </c:xVal>
          <c:yVal>
            <c:numRef>
              <c:f>[CalTab.xlsx]Sheet1!$M$71:$M$134</c:f>
              <c:numCache>
                <c:formatCode>General</c:formatCode>
                <c:ptCount val="64"/>
                <c:pt idx="0">
                  <c:v>0.79616693254148296</c:v>
                </c:pt>
                <c:pt idx="1">
                  <c:v>0.79267407774190901</c:v>
                </c:pt>
                <c:pt idx="2">
                  <c:v>0.79348460090401396</c:v>
                </c:pt>
                <c:pt idx="3">
                  <c:v>0.79117308371547002</c:v>
                </c:pt>
                <c:pt idx="4">
                  <c:v>0.79024423563103596</c:v>
                </c:pt>
                <c:pt idx="5">
                  <c:v>0.78467529599521602</c:v>
                </c:pt>
                <c:pt idx="6">
                  <c:v>0.78625029372328503</c:v>
                </c:pt>
                <c:pt idx="7">
                  <c:v>0.78712553439478194</c:v>
                </c:pt>
                <c:pt idx="8">
                  <c:v>0.78218581664463804</c:v>
                </c:pt>
                <c:pt idx="9">
                  <c:v>0.78057302937444095</c:v>
                </c:pt>
                <c:pt idx="10">
                  <c:v>0.77737458035156004</c:v>
                </c:pt>
                <c:pt idx="11">
                  <c:v>0.777283637663292</c:v>
                </c:pt>
                <c:pt idx="12">
                  <c:v>0.77912016930847094</c:v>
                </c:pt>
                <c:pt idx="13">
                  <c:v>0.77484116439807404</c:v>
                </c:pt>
                <c:pt idx="14">
                  <c:v>0.77706625809938001</c:v>
                </c:pt>
                <c:pt idx="15">
                  <c:v>0.77322931172929799</c:v>
                </c:pt>
                <c:pt idx="16">
                  <c:v>0.77049161527509702</c:v>
                </c:pt>
                <c:pt idx="17">
                  <c:v>0.77213707626471195</c:v>
                </c:pt>
                <c:pt idx="18">
                  <c:v>0.76896568589774705</c:v>
                </c:pt>
                <c:pt idx="19">
                  <c:v>0.76704149030464397</c:v>
                </c:pt>
                <c:pt idx="20">
                  <c:v>0.76444816297362395</c:v>
                </c:pt>
                <c:pt idx="21">
                  <c:v>0.765845582427926</c:v>
                </c:pt>
                <c:pt idx="22">
                  <c:v>0.76232467592634501</c:v>
                </c:pt>
                <c:pt idx="23">
                  <c:v>0.76320669972231203</c:v>
                </c:pt>
                <c:pt idx="24">
                  <c:v>0.76015502982366701</c:v>
                </c:pt>
                <c:pt idx="25">
                  <c:v>0.75882019627837405</c:v>
                </c:pt>
                <c:pt idx="26">
                  <c:v>0.75996099975452602</c:v>
                </c:pt>
                <c:pt idx="27">
                  <c:v>0.75635959165445799</c:v>
                </c:pt>
                <c:pt idx="28">
                  <c:v>0.75611578343883501</c:v>
                </c:pt>
                <c:pt idx="29">
                  <c:v>0.75489576439292905</c:v>
                </c:pt>
                <c:pt idx="30">
                  <c:v>0.75327435989360403</c:v>
                </c:pt>
                <c:pt idx="31">
                  <c:v>0.75106653833556403</c:v>
                </c:pt>
                <c:pt idx="32">
                  <c:v>0.75237251471711697</c:v>
                </c:pt>
                <c:pt idx="33">
                  <c:v>0.74883026034126599</c:v>
                </c:pt>
                <c:pt idx="34">
                  <c:v>0.74959686842849904</c:v>
                </c:pt>
                <c:pt idx="35">
                  <c:v>0.74950238863705798</c:v>
                </c:pt>
                <c:pt idx="36">
                  <c:v>0.74650459019870297</c:v>
                </c:pt>
                <c:pt idx="37">
                  <c:v>0.74793853782339104</c:v>
                </c:pt>
                <c:pt idx="38">
                  <c:v>0.74343134738008299</c:v>
                </c:pt>
                <c:pt idx="39">
                  <c:v>0.74139913854259099</c:v>
                </c:pt>
                <c:pt idx="40">
                  <c:v>0.74180644595915801</c:v>
                </c:pt>
                <c:pt idx="41">
                  <c:v>0.74002772203673395</c:v>
                </c:pt>
                <c:pt idx="42">
                  <c:v>0.73907605977053803</c:v>
                </c:pt>
                <c:pt idx="43">
                  <c:v>0.73792430473493997</c:v>
                </c:pt>
                <c:pt idx="44">
                  <c:v>0.73576285926674301</c:v>
                </c:pt>
                <c:pt idx="45">
                  <c:v>0.73498677676469004</c:v>
                </c:pt>
                <c:pt idx="46">
                  <c:v>0.73502461596292201</c:v>
                </c:pt>
                <c:pt idx="47">
                  <c:v>0.735672394421236</c:v>
                </c:pt>
                <c:pt idx="48">
                  <c:v>0.73236799555286702</c:v>
                </c:pt>
                <c:pt idx="49">
                  <c:v>0.73113387796982399</c:v>
                </c:pt>
                <c:pt idx="50">
                  <c:v>0.72939927845431896</c:v>
                </c:pt>
                <c:pt idx="51">
                  <c:v>0.72951015734090396</c:v>
                </c:pt>
                <c:pt idx="52">
                  <c:v>0.73077920960612497</c:v>
                </c:pt>
                <c:pt idx="53">
                  <c:v>0.72504040245259604</c:v>
                </c:pt>
                <c:pt idx="54">
                  <c:v>0.72364787695224597</c:v>
                </c:pt>
                <c:pt idx="55">
                  <c:v>0.72342549909168197</c:v>
                </c:pt>
                <c:pt idx="56">
                  <c:v>0.72173218738074496</c:v>
                </c:pt>
                <c:pt idx="57">
                  <c:v>0.72085573501100897</c:v>
                </c:pt>
                <c:pt idx="58">
                  <c:v>0.72026821921807804</c:v>
                </c:pt>
                <c:pt idx="59">
                  <c:v>0.72085987166749499</c:v>
                </c:pt>
                <c:pt idx="60">
                  <c:v>0.71417940670319002</c:v>
                </c:pt>
                <c:pt idx="61">
                  <c:v>0.72062807345562296</c:v>
                </c:pt>
                <c:pt idx="62">
                  <c:v>0.71237490260071401</c:v>
                </c:pt>
                <c:pt idx="63">
                  <c:v>0.71410101637912105</c:v>
                </c:pt>
              </c:numCache>
            </c:numRef>
          </c:yVal>
          <c:smooth val="0"/>
          <c:extLst>
            <c:ext xmlns:c16="http://schemas.microsoft.com/office/drawing/2014/chart" uri="{C3380CC4-5D6E-409C-BE32-E72D297353CC}">
              <c16:uniqueId val="{00000009-F4DC-4744-9DAC-77F0C72672D3}"/>
            </c:ext>
          </c:extLst>
        </c:ser>
        <c:ser>
          <c:idx val="10"/>
          <c:order val="10"/>
          <c:tx>
            <c:strRef>
              <c:f>[CalTab.xlsx]Sheet1!$N$70</c:f>
              <c:strCache>
                <c:ptCount val="1"/>
                <c:pt idx="0">
                  <c:v>BK13-TB4</c:v>
                </c:pt>
              </c:strCache>
            </c:strRef>
          </c:tx>
          <c:spPr>
            <a:ln w="19050" cap="rnd">
              <a:noFill/>
              <a:round/>
            </a:ln>
            <a:effectLst/>
          </c:spPr>
          <c:marker>
            <c:symbol val="circle"/>
            <c:size val="5"/>
            <c:spPr>
              <a:solidFill>
                <a:schemeClr val="accent5">
                  <a:lumMod val="60000"/>
                </a:schemeClr>
              </a:solidFill>
              <a:ln w="9525">
                <a:solidFill>
                  <a:schemeClr val="accent5">
                    <a:lumMod val="60000"/>
                  </a:schemeClr>
                </a:solidFill>
              </a:ln>
              <a:effectLst/>
            </c:spPr>
          </c:marker>
          <c:xVal>
            <c:numRef>
              <c:f>[CalTab.xlsx]Sheet1!$C$71:$C$134</c:f>
              <c:numCache>
                <c:formatCode>General</c:formatCode>
                <c:ptCount val="64"/>
                <c:pt idx="0">
                  <c:v>32</c:v>
                </c:pt>
                <c:pt idx="1">
                  <c:v>33</c:v>
                </c:pt>
                <c:pt idx="2">
                  <c:v>34</c:v>
                </c:pt>
                <c:pt idx="3">
                  <c:v>35</c:v>
                </c:pt>
                <c:pt idx="4">
                  <c:v>36</c:v>
                </c:pt>
                <c:pt idx="5">
                  <c:v>37</c:v>
                </c:pt>
                <c:pt idx="6">
                  <c:v>38</c:v>
                </c:pt>
                <c:pt idx="7">
                  <c:v>39</c:v>
                </c:pt>
                <c:pt idx="8">
                  <c:v>40</c:v>
                </c:pt>
                <c:pt idx="9">
                  <c:v>41</c:v>
                </c:pt>
                <c:pt idx="10">
                  <c:v>42</c:v>
                </c:pt>
                <c:pt idx="11">
                  <c:v>43</c:v>
                </c:pt>
                <c:pt idx="12">
                  <c:v>44</c:v>
                </c:pt>
                <c:pt idx="13">
                  <c:v>45</c:v>
                </c:pt>
                <c:pt idx="14">
                  <c:v>46</c:v>
                </c:pt>
                <c:pt idx="15">
                  <c:v>47</c:v>
                </c:pt>
                <c:pt idx="16">
                  <c:v>48</c:v>
                </c:pt>
                <c:pt idx="17">
                  <c:v>49</c:v>
                </c:pt>
                <c:pt idx="18">
                  <c:v>50</c:v>
                </c:pt>
                <c:pt idx="19">
                  <c:v>51</c:v>
                </c:pt>
                <c:pt idx="20">
                  <c:v>52</c:v>
                </c:pt>
                <c:pt idx="21">
                  <c:v>53</c:v>
                </c:pt>
                <c:pt idx="22">
                  <c:v>54</c:v>
                </c:pt>
                <c:pt idx="23">
                  <c:v>55</c:v>
                </c:pt>
                <c:pt idx="24">
                  <c:v>56</c:v>
                </c:pt>
                <c:pt idx="25">
                  <c:v>57</c:v>
                </c:pt>
                <c:pt idx="26">
                  <c:v>58</c:v>
                </c:pt>
                <c:pt idx="27">
                  <c:v>59</c:v>
                </c:pt>
                <c:pt idx="28">
                  <c:v>60</c:v>
                </c:pt>
                <c:pt idx="29">
                  <c:v>61</c:v>
                </c:pt>
                <c:pt idx="30">
                  <c:v>62</c:v>
                </c:pt>
                <c:pt idx="31">
                  <c:v>63</c:v>
                </c:pt>
                <c:pt idx="32">
                  <c:v>64</c:v>
                </c:pt>
                <c:pt idx="33">
                  <c:v>65</c:v>
                </c:pt>
                <c:pt idx="34">
                  <c:v>66</c:v>
                </c:pt>
                <c:pt idx="35">
                  <c:v>67</c:v>
                </c:pt>
                <c:pt idx="36">
                  <c:v>68</c:v>
                </c:pt>
                <c:pt idx="37">
                  <c:v>69</c:v>
                </c:pt>
                <c:pt idx="38">
                  <c:v>70</c:v>
                </c:pt>
                <c:pt idx="39">
                  <c:v>71</c:v>
                </c:pt>
                <c:pt idx="40">
                  <c:v>72</c:v>
                </c:pt>
                <c:pt idx="41">
                  <c:v>73</c:v>
                </c:pt>
                <c:pt idx="42">
                  <c:v>74</c:v>
                </c:pt>
                <c:pt idx="43">
                  <c:v>75</c:v>
                </c:pt>
                <c:pt idx="44">
                  <c:v>76</c:v>
                </c:pt>
                <c:pt idx="45">
                  <c:v>77</c:v>
                </c:pt>
                <c:pt idx="46">
                  <c:v>78</c:v>
                </c:pt>
                <c:pt idx="47">
                  <c:v>79</c:v>
                </c:pt>
                <c:pt idx="48">
                  <c:v>80</c:v>
                </c:pt>
                <c:pt idx="49">
                  <c:v>81</c:v>
                </c:pt>
                <c:pt idx="50">
                  <c:v>82</c:v>
                </c:pt>
                <c:pt idx="51">
                  <c:v>83</c:v>
                </c:pt>
                <c:pt idx="52">
                  <c:v>84</c:v>
                </c:pt>
                <c:pt idx="53">
                  <c:v>85</c:v>
                </c:pt>
                <c:pt idx="54">
                  <c:v>86</c:v>
                </c:pt>
                <c:pt idx="55">
                  <c:v>87</c:v>
                </c:pt>
                <c:pt idx="56">
                  <c:v>88</c:v>
                </c:pt>
                <c:pt idx="57">
                  <c:v>89</c:v>
                </c:pt>
                <c:pt idx="58">
                  <c:v>90</c:v>
                </c:pt>
                <c:pt idx="59">
                  <c:v>91</c:v>
                </c:pt>
                <c:pt idx="60">
                  <c:v>92</c:v>
                </c:pt>
                <c:pt idx="61">
                  <c:v>93</c:v>
                </c:pt>
                <c:pt idx="62">
                  <c:v>94</c:v>
                </c:pt>
                <c:pt idx="63">
                  <c:v>95</c:v>
                </c:pt>
              </c:numCache>
            </c:numRef>
          </c:xVal>
          <c:yVal>
            <c:numRef>
              <c:f>[CalTab.xlsx]Sheet1!$N$71:$N$134</c:f>
              <c:numCache>
                <c:formatCode>General</c:formatCode>
                <c:ptCount val="64"/>
                <c:pt idx="0">
                  <c:v>0.783567622349995</c:v>
                </c:pt>
                <c:pt idx="1">
                  <c:v>0.78094770433222105</c:v>
                </c:pt>
                <c:pt idx="2">
                  <c:v>0.776208843161871</c:v>
                </c:pt>
                <c:pt idx="3">
                  <c:v>0.78202037818369996</c:v>
                </c:pt>
                <c:pt idx="4">
                  <c:v>0.781751696331347</c:v>
                </c:pt>
                <c:pt idx="5">
                  <c:v>0.78140448702938003</c:v>
                </c:pt>
                <c:pt idx="6">
                  <c:v>0.78094337731567998</c:v>
                </c:pt>
                <c:pt idx="7">
                  <c:v>0.78003219241925803</c:v>
                </c:pt>
                <c:pt idx="8">
                  <c:v>0.77922195345687295</c:v>
                </c:pt>
                <c:pt idx="9">
                  <c:v>0.77369496676670602</c:v>
                </c:pt>
                <c:pt idx="10">
                  <c:v>0.774029689583004</c:v>
                </c:pt>
                <c:pt idx="11">
                  <c:v>0.77025405365854505</c:v>
                </c:pt>
                <c:pt idx="12">
                  <c:v>0.77219783491544003</c:v>
                </c:pt>
                <c:pt idx="13">
                  <c:v>0.77196827244792099</c:v>
                </c:pt>
                <c:pt idx="14">
                  <c:v>0.77522564314323605</c:v>
                </c:pt>
                <c:pt idx="15">
                  <c:v>0.77105037197926996</c:v>
                </c:pt>
                <c:pt idx="16">
                  <c:v>0.76612031643683298</c:v>
                </c:pt>
                <c:pt idx="17">
                  <c:v>0.76604996755667698</c:v>
                </c:pt>
                <c:pt idx="18">
                  <c:v>0.76618754135138101</c:v>
                </c:pt>
                <c:pt idx="19">
                  <c:v>0.76364062308325198</c:v>
                </c:pt>
                <c:pt idx="20">
                  <c:v>0.76344208318454199</c:v>
                </c:pt>
                <c:pt idx="21">
                  <c:v>0.76125344031216702</c:v>
                </c:pt>
                <c:pt idx="22">
                  <c:v>0.76072282132678803</c:v>
                </c:pt>
                <c:pt idx="23">
                  <c:v>0.75587233991658997</c:v>
                </c:pt>
                <c:pt idx="24">
                  <c:v>0.759493993839643</c:v>
                </c:pt>
                <c:pt idx="25">
                  <c:v>0.75678183609640104</c:v>
                </c:pt>
                <c:pt idx="26">
                  <c:v>0.75752992625261295</c:v>
                </c:pt>
                <c:pt idx="27">
                  <c:v>0.75655433348408097</c:v>
                </c:pt>
                <c:pt idx="28">
                  <c:v>0.75527519980781699</c:v>
                </c:pt>
                <c:pt idx="29">
                  <c:v>0.75437610415999501</c:v>
                </c:pt>
                <c:pt idx="30">
                  <c:v>0.75189492887358</c:v>
                </c:pt>
                <c:pt idx="31">
                  <c:v>0.75153202506487005</c:v>
                </c:pt>
                <c:pt idx="32">
                  <c:v>0.75210788230118397</c:v>
                </c:pt>
                <c:pt idx="33">
                  <c:v>0.74933794661539899</c:v>
                </c:pt>
                <c:pt idx="34">
                  <c:v>0.74919075349199504</c:v>
                </c:pt>
                <c:pt idx="35">
                  <c:v>0.74747680264821204</c:v>
                </c:pt>
                <c:pt idx="36">
                  <c:v>0.74733392651763197</c:v>
                </c:pt>
                <c:pt idx="37">
                  <c:v>0.744385237090324</c:v>
                </c:pt>
                <c:pt idx="38">
                  <c:v>0.74346238213491</c:v>
                </c:pt>
                <c:pt idx="39">
                  <c:v>0.74331850203204797</c:v>
                </c:pt>
                <c:pt idx="40">
                  <c:v>0.74374278454710896</c:v>
                </c:pt>
                <c:pt idx="41">
                  <c:v>0.74271611505760804</c:v>
                </c:pt>
                <c:pt idx="42">
                  <c:v>0.74055020029843599</c:v>
                </c:pt>
                <c:pt idx="43">
                  <c:v>0.740053099444545</c:v>
                </c:pt>
                <c:pt idx="44">
                  <c:v>0.738110602840515</c:v>
                </c:pt>
                <c:pt idx="45">
                  <c:v>0.73875374784147096</c:v>
                </c:pt>
                <c:pt idx="46">
                  <c:v>0.73953639812391903</c:v>
                </c:pt>
                <c:pt idx="47">
                  <c:v>0.73617443798123905</c:v>
                </c:pt>
                <c:pt idx="48">
                  <c:v>0.73620433002975505</c:v>
                </c:pt>
                <c:pt idx="49">
                  <c:v>0.73271170937807395</c:v>
                </c:pt>
                <c:pt idx="50">
                  <c:v>0.73494754901571302</c:v>
                </c:pt>
                <c:pt idx="51">
                  <c:v>0.73172349922981605</c:v>
                </c:pt>
                <c:pt idx="52">
                  <c:v>0.73068226911769796</c:v>
                </c:pt>
                <c:pt idx="53">
                  <c:v>0.73244342008128804</c:v>
                </c:pt>
                <c:pt idx="54">
                  <c:v>0.73217474390593196</c:v>
                </c:pt>
                <c:pt idx="55">
                  <c:v>0.729646277353448</c:v>
                </c:pt>
                <c:pt idx="56">
                  <c:v>0.72648992537397805</c:v>
                </c:pt>
                <c:pt idx="57">
                  <c:v>0.72899113576890595</c:v>
                </c:pt>
                <c:pt idx="58">
                  <c:v>0.72545585109686095</c:v>
                </c:pt>
                <c:pt idx="59">
                  <c:v>0.72594425065532797</c:v>
                </c:pt>
                <c:pt idx="60">
                  <c:v>0.72434715806907002</c:v>
                </c:pt>
                <c:pt idx="61">
                  <c:v>0.72458672482614495</c:v>
                </c:pt>
                <c:pt idx="62">
                  <c:v>0.72177120934358696</c:v>
                </c:pt>
                <c:pt idx="63">
                  <c:v>0.71995463149366901</c:v>
                </c:pt>
              </c:numCache>
            </c:numRef>
          </c:yVal>
          <c:smooth val="0"/>
          <c:extLst>
            <c:ext xmlns:c16="http://schemas.microsoft.com/office/drawing/2014/chart" uri="{C3380CC4-5D6E-409C-BE32-E72D297353CC}">
              <c16:uniqueId val="{0000000A-F4DC-4744-9DAC-77F0C72672D3}"/>
            </c:ext>
          </c:extLst>
        </c:ser>
        <c:ser>
          <c:idx val="11"/>
          <c:order val="11"/>
          <c:tx>
            <c:strRef>
              <c:f>[CalTab.xlsx]Sheet1!$O$70</c:f>
              <c:strCache>
                <c:ptCount val="1"/>
                <c:pt idx="0">
                  <c:v>BK13-TB5</c:v>
                </c:pt>
              </c:strCache>
            </c:strRef>
          </c:tx>
          <c:spPr>
            <a:ln w="19050" cap="rnd">
              <a:noFill/>
              <a:round/>
            </a:ln>
            <a:effectLst/>
          </c:spPr>
          <c:marker>
            <c:symbol val="circle"/>
            <c:size val="5"/>
            <c:spPr>
              <a:solidFill>
                <a:schemeClr val="accent6">
                  <a:lumMod val="60000"/>
                </a:schemeClr>
              </a:solidFill>
              <a:ln w="9525">
                <a:solidFill>
                  <a:schemeClr val="accent6">
                    <a:lumMod val="60000"/>
                  </a:schemeClr>
                </a:solidFill>
              </a:ln>
              <a:effectLst/>
            </c:spPr>
          </c:marker>
          <c:xVal>
            <c:numRef>
              <c:f>[CalTab.xlsx]Sheet1!$C$71:$C$134</c:f>
              <c:numCache>
                <c:formatCode>General</c:formatCode>
                <c:ptCount val="64"/>
                <c:pt idx="0">
                  <c:v>32</c:v>
                </c:pt>
                <c:pt idx="1">
                  <c:v>33</c:v>
                </c:pt>
                <c:pt idx="2">
                  <c:v>34</c:v>
                </c:pt>
                <c:pt idx="3">
                  <c:v>35</c:v>
                </c:pt>
                <c:pt idx="4">
                  <c:v>36</c:v>
                </c:pt>
                <c:pt idx="5">
                  <c:v>37</c:v>
                </c:pt>
                <c:pt idx="6">
                  <c:v>38</c:v>
                </c:pt>
                <c:pt idx="7">
                  <c:v>39</c:v>
                </c:pt>
                <c:pt idx="8">
                  <c:v>40</c:v>
                </c:pt>
                <c:pt idx="9">
                  <c:v>41</c:v>
                </c:pt>
                <c:pt idx="10">
                  <c:v>42</c:v>
                </c:pt>
                <c:pt idx="11">
                  <c:v>43</c:v>
                </c:pt>
                <c:pt idx="12">
                  <c:v>44</c:v>
                </c:pt>
                <c:pt idx="13">
                  <c:v>45</c:v>
                </c:pt>
                <c:pt idx="14">
                  <c:v>46</c:v>
                </c:pt>
                <c:pt idx="15">
                  <c:v>47</c:v>
                </c:pt>
                <c:pt idx="16">
                  <c:v>48</c:v>
                </c:pt>
                <c:pt idx="17">
                  <c:v>49</c:v>
                </c:pt>
                <c:pt idx="18">
                  <c:v>50</c:v>
                </c:pt>
                <c:pt idx="19">
                  <c:v>51</c:v>
                </c:pt>
                <c:pt idx="20">
                  <c:v>52</c:v>
                </c:pt>
                <c:pt idx="21">
                  <c:v>53</c:v>
                </c:pt>
                <c:pt idx="22">
                  <c:v>54</c:v>
                </c:pt>
                <c:pt idx="23">
                  <c:v>55</c:v>
                </c:pt>
                <c:pt idx="24">
                  <c:v>56</c:v>
                </c:pt>
                <c:pt idx="25">
                  <c:v>57</c:v>
                </c:pt>
                <c:pt idx="26">
                  <c:v>58</c:v>
                </c:pt>
                <c:pt idx="27">
                  <c:v>59</c:v>
                </c:pt>
                <c:pt idx="28">
                  <c:v>60</c:v>
                </c:pt>
                <c:pt idx="29">
                  <c:v>61</c:v>
                </c:pt>
                <c:pt idx="30">
                  <c:v>62</c:v>
                </c:pt>
                <c:pt idx="31">
                  <c:v>63</c:v>
                </c:pt>
                <c:pt idx="32">
                  <c:v>64</c:v>
                </c:pt>
                <c:pt idx="33">
                  <c:v>65</c:v>
                </c:pt>
                <c:pt idx="34">
                  <c:v>66</c:v>
                </c:pt>
                <c:pt idx="35">
                  <c:v>67</c:v>
                </c:pt>
                <c:pt idx="36">
                  <c:v>68</c:v>
                </c:pt>
                <c:pt idx="37">
                  <c:v>69</c:v>
                </c:pt>
                <c:pt idx="38">
                  <c:v>70</c:v>
                </c:pt>
                <c:pt idx="39">
                  <c:v>71</c:v>
                </c:pt>
                <c:pt idx="40">
                  <c:v>72</c:v>
                </c:pt>
                <c:pt idx="41">
                  <c:v>73</c:v>
                </c:pt>
                <c:pt idx="42">
                  <c:v>74</c:v>
                </c:pt>
                <c:pt idx="43">
                  <c:v>75</c:v>
                </c:pt>
                <c:pt idx="44">
                  <c:v>76</c:v>
                </c:pt>
                <c:pt idx="45">
                  <c:v>77</c:v>
                </c:pt>
                <c:pt idx="46">
                  <c:v>78</c:v>
                </c:pt>
                <c:pt idx="47">
                  <c:v>79</c:v>
                </c:pt>
                <c:pt idx="48">
                  <c:v>80</c:v>
                </c:pt>
                <c:pt idx="49">
                  <c:v>81</c:v>
                </c:pt>
                <c:pt idx="50">
                  <c:v>82</c:v>
                </c:pt>
                <c:pt idx="51">
                  <c:v>83</c:v>
                </c:pt>
                <c:pt idx="52">
                  <c:v>84</c:v>
                </c:pt>
                <c:pt idx="53">
                  <c:v>85</c:v>
                </c:pt>
                <c:pt idx="54">
                  <c:v>86</c:v>
                </c:pt>
                <c:pt idx="55">
                  <c:v>87</c:v>
                </c:pt>
                <c:pt idx="56">
                  <c:v>88</c:v>
                </c:pt>
                <c:pt idx="57">
                  <c:v>89</c:v>
                </c:pt>
                <c:pt idx="58">
                  <c:v>90</c:v>
                </c:pt>
                <c:pt idx="59">
                  <c:v>91</c:v>
                </c:pt>
                <c:pt idx="60">
                  <c:v>92</c:v>
                </c:pt>
                <c:pt idx="61">
                  <c:v>93</c:v>
                </c:pt>
                <c:pt idx="62">
                  <c:v>94</c:v>
                </c:pt>
                <c:pt idx="63">
                  <c:v>95</c:v>
                </c:pt>
              </c:numCache>
            </c:numRef>
          </c:xVal>
          <c:yVal>
            <c:numRef>
              <c:f>[CalTab.xlsx]Sheet1!$O$71:$O$134</c:f>
              <c:numCache>
                <c:formatCode>General</c:formatCode>
                <c:ptCount val="64"/>
                <c:pt idx="0">
                  <c:v>0.77978278285718605</c:v>
                </c:pt>
                <c:pt idx="1">
                  <c:v>0.77537068452194102</c:v>
                </c:pt>
                <c:pt idx="2">
                  <c:v>0.77820034042466601</c:v>
                </c:pt>
                <c:pt idx="3">
                  <c:v>0.77782577097126804</c:v>
                </c:pt>
                <c:pt idx="4">
                  <c:v>0.77670345320520395</c:v>
                </c:pt>
                <c:pt idx="5">
                  <c:v>0.77275145231275</c:v>
                </c:pt>
                <c:pt idx="6">
                  <c:v>0.77201324038795305</c:v>
                </c:pt>
                <c:pt idx="7">
                  <c:v>0.772459831331331</c:v>
                </c:pt>
                <c:pt idx="8">
                  <c:v>0.77107666105835804</c:v>
                </c:pt>
                <c:pt idx="9">
                  <c:v>0.77202005291022802</c:v>
                </c:pt>
                <c:pt idx="10">
                  <c:v>0.77009590327709099</c:v>
                </c:pt>
                <c:pt idx="11">
                  <c:v>0.767905534763756</c:v>
                </c:pt>
                <c:pt idx="12">
                  <c:v>0.76885865900384198</c:v>
                </c:pt>
                <c:pt idx="13">
                  <c:v>0.76771544517329504</c:v>
                </c:pt>
                <c:pt idx="14">
                  <c:v>0.76466987409402098</c:v>
                </c:pt>
                <c:pt idx="15">
                  <c:v>0.76353335131808897</c:v>
                </c:pt>
                <c:pt idx="16">
                  <c:v>0.76259224764794997</c:v>
                </c:pt>
                <c:pt idx="17">
                  <c:v>0.760517364592594</c:v>
                </c:pt>
                <c:pt idx="18">
                  <c:v>0.76084675706891702</c:v>
                </c:pt>
                <c:pt idx="19">
                  <c:v>0.75833773790588499</c:v>
                </c:pt>
                <c:pt idx="20">
                  <c:v>0.75842606330652595</c:v>
                </c:pt>
                <c:pt idx="21">
                  <c:v>0.75766175094018795</c:v>
                </c:pt>
                <c:pt idx="22">
                  <c:v>0.75491940131490998</c:v>
                </c:pt>
                <c:pt idx="23">
                  <c:v>0.75301620764020705</c:v>
                </c:pt>
                <c:pt idx="24">
                  <c:v>0.755195935386762</c:v>
                </c:pt>
                <c:pt idx="25">
                  <c:v>0.75469433387729401</c:v>
                </c:pt>
                <c:pt idx="26">
                  <c:v>0.75311519687177497</c:v>
                </c:pt>
                <c:pt idx="27">
                  <c:v>0.75115819128600703</c:v>
                </c:pt>
                <c:pt idx="28">
                  <c:v>0.74968184427283202</c:v>
                </c:pt>
                <c:pt idx="29">
                  <c:v>0.74914318606555796</c:v>
                </c:pt>
                <c:pt idx="30">
                  <c:v>0.74750072240183596</c:v>
                </c:pt>
                <c:pt idx="31">
                  <c:v>0.74627581557881895</c:v>
                </c:pt>
                <c:pt idx="32">
                  <c:v>0.74516668693732302</c:v>
                </c:pt>
                <c:pt idx="33">
                  <c:v>0.74630073390139295</c:v>
                </c:pt>
                <c:pt idx="34">
                  <c:v>0.74430225458869204</c:v>
                </c:pt>
                <c:pt idx="35">
                  <c:v>0.743335656529163</c:v>
                </c:pt>
                <c:pt idx="36">
                  <c:v>0.74309514299517299</c:v>
                </c:pt>
                <c:pt idx="37">
                  <c:v>0.73893397310891595</c:v>
                </c:pt>
                <c:pt idx="38">
                  <c:v>0.74120601822487098</c:v>
                </c:pt>
                <c:pt idx="39">
                  <c:v>0.73902992078924001</c:v>
                </c:pt>
                <c:pt idx="40">
                  <c:v>0.73690943243822304</c:v>
                </c:pt>
                <c:pt idx="41">
                  <c:v>0.73683553661740397</c:v>
                </c:pt>
                <c:pt idx="42">
                  <c:v>0.737155760209809</c:v>
                </c:pt>
                <c:pt idx="43">
                  <c:v>0.73418123702264704</c:v>
                </c:pt>
                <c:pt idx="44">
                  <c:v>0.73616348501806705</c:v>
                </c:pt>
                <c:pt idx="45">
                  <c:v>0.73498550684761998</c:v>
                </c:pt>
                <c:pt idx="46">
                  <c:v>0.73036700477481797</c:v>
                </c:pt>
                <c:pt idx="47">
                  <c:v>0.732771465133217</c:v>
                </c:pt>
                <c:pt idx="48">
                  <c:v>0.73083911726846595</c:v>
                </c:pt>
                <c:pt idx="49">
                  <c:v>0.72874171196051496</c:v>
                </c:pt>
                <c:pt idx="50">
                  <c:v>0.72851860851025296</c:v>
                </c:pt>
                <c:pt idx="51">
                  <c:v>0.73047156107063704</c:v>
                </c:pt>
                <c:pt idx="52">
                  <c:v>0.72666938379395796</c:v>
                </c:pt>
                <c:pt idx="53">
                  <c:v>0.72694847768059301</c:v>
                </c:pt>
                <c:pt idx="54">
                  <c:v>0.72699505016613497</c:v>
                </c:pt>
                <c:pt idx="55">
                  <c:v>0.72401240066190098</c:v>
                </c:pt>
                <c:pt idx="56">
                  <c:v>0.72153333056068003</c:v>
                </c:pt>
                <c:pt idx="57">
                  <c:v>0.72127986250034604</c:v>
                </c:pt>
                <c:pt idx="58">
                  <c:v>0.72389933953325503</c:v>
                </c:pt>
                <c:pt idx="59">
                  <c:v>0.71875403625687795</c:v>
                </c:pt>
                <c:pt idx="60">
                  <c:v>0.71930806608879805</c:v>
                </c:pt>
                <c:pt idx="61">
                  <c:v>0.71452593114549701</c:v>
                </c:pt>
                <c:pt idx="62">
                  <c:v>0.71322221294827404</c:v>
                </c:pt>
                <c:pt idx="63">
                  <c:v>0.71544164444092595</c:v>
                </c:pt>
              </c:numCache>
            </c:numRef>
          </c:yVal>
          <c:smooth val="0"/>
          <c:extLst>
            <c:ext xmlns:c16="http://schemas.microsoft.com/office/drawing/2014/chart" uri="{C3380CC4-5D6E-409C-BE32-E72D297353CC}">
              <c16:uniqueId val="{0000000B-F4DC-4744-9DAC-77F0C72672D3}"/>
            </c:ext>
          </c:extLst>
        </c:ser>
        <c:ser>
          <c:idx val="12"/>
          <c:order val="12"/>
          <c:tx>
            <c:strRef>
              <c:f>[CalTab.xlsx]Sheet1!$P$70</c:f>
              <c:strCache>
                <c:ptCount val="1"/>
                <c:pt idx="0">
                  <c:v>BK14-TB4</c:v>
                </c:pt>
              </c:strCache>
            </c:strRef>
          </c:tx>
          <c:spPr>
            <a:ln w="19050" cap="rnd">
              <a:noFill/>
              <a:round/>
            </a:ln>
            <a:effectLst/>
          </c:spPr>
          <c:marker>
            <c:symbol val="circle"/>
            <c:size val="5"/>
            <c:spPr>
              <a:solidFill>
                <a:schemeClr val="accent1">
                  <a:lumMod val="80000"/>
                  <a:lumOff val="20000"/>
                </a:schemeClr>
              </a:solidFill>
              <a:ln w="9525">
                <a:solidFill>
                  <a:schemeClr val="accent1">
                    <a:lumMod val="80000"/>
                    <a:lumOff val="20000"/>
                  </a:schemeClr>
                </a:solidFill>
              </a:ln>
              <a:effectLst/>
            </c:spPr>
          </c:marker>
          <c:xVal>
            <c:numRef>
              <c:f>[CalTab.xlsx]Sheet1!$C$71:$C$134</c:f>
              <c:numCache>
                <c:formatCode>General</c:formatCode>
                <c:ptCount val="64"/>
                <c:pt idx="0">
                  <c:v>32</c:v>
                </c:pt>
                <c:pt idx="1">
                  <c:v>33</c:v>
                </c:pt>
                <c:pt idx="2">
                  <c:v>34</c:v>
                </c:pt>
                <c:pt idx="3">
                  <c:v>35</c:v>
                </c:pt>
                <c:pt idx="4">
                  <c:v>36</c:v>
                </c:pt>
                <c:pt idx="5">
                  <c:v>37</c:v>
                </c:pt>
                <c:pt idx="6">
                  <c:v>38</c:v>
                </c:pt>
                <c:pt idx="7">
                  <c:v>39</c:v>
                </c:pt>
                <c:pt idx="8">
                  <c:v>40</c:v>
                </c:pt>
                <c:pt idx="9">
                  <c:v>41</c:v>
                </c:pt>
                <c:pt idx="10">
                  <c:v>42</c:v>
                </c:pt>
                <c:pt idx="11">
                  <c:v>43</c:v>
                </c:pt>
                <c:pt idx="12">
                  <c:v>44</c:v>
                </c:pt>
                <c:pt idx="13">
                  <c:v>45</c:v>
                </c:pt>
                <c:pt idx="14">
                  <c:v>46</c:v>
                </c:pt>
                <c:pt idx="15">
                  <c:v>47</c:v>
                </c:pt>
                <c:pt idx="16">
                  <c:v>48</c:v>
                </c:pt>
                <c:pt idx="17">
                  <c:v>49</c:v>
                </c:pt>
                <c:pt idx="18">
                  <c:v>50</c:v>
                </c:pt>
                <c:pt idx="19">
                  <c:v>51</c:v>
                </c:pt>
                <c:pt idx="20">
                  <c:v>52</c:v>
                </c:pt>
                <c:pt idx="21">
                  <c:v>53</c:v>
                </c:pt>
                <c:pt idx="22">
                  <c:v>54</c:v>
                </c:pt>
                <c:pt idx="23">
                  <c:v>55</c:v>
                </c:pt>
                <c:pt idx="24">
                  <c:v>56</c:v>
                </c:pt>
                <c:pt idx="25">
                  <c:v>57</c:v>
                </c:pt>
                <c:pt idx="26">
                  <c:v>58</c:v>
                </c:pt>
                <c:pt idx="27">
                  <c:v>59</c:v>
                </c:pt>
                <c:pt idx="28">
                  <c:v>60</c:v>
                </c:pt>
                <c:pt idx="29">
                  <c:v>61</c:v>
                </c:pt>
                <c:pt idx="30">
                  <c:v>62</c:v>
                </c:pt>
                <c:pt idx="31">
                  <c:v>63</c:v>
                </c:pt>
                <c:pt idx="32">
                  <c:v>64</c:v>
                </c:pt>
                <c:pt idx="33">
                  <c:v>65</c:v>
                </c:pt>
                <c:pt idx="34">
                  <c:v>66</c:v>
                </c:pt>
                <c:pt idx="35">
                  <c:v>67</c:v>
                </c:pt>
                <c:pt idx="36">
                  <c:v>68</c:v>
                </c:pt>
                <c:pt idx="37">
                  <c:v>69</c:v>
                </c:pt>
                <c:pt idx="38">
                  <c:v>70</c:v>
                </c:pt>
                <c:pt idx="39">
                  <c:v>71</c:v>
                </c:pt>
                <c:pt idx="40">
                  <c:v>72</c:v>
                </c:pt>
                <c:pt idx="41">
                  <c:v>73</c:v>
                </c:pt>
                <c:pt idx="42">
                  <c:v>74</c:v>
                </c:pt>
                <c:pt idx="43">
                  <c:v>75</c:v>
                </c:pt>
                <c:pt idx="44">
                  <c:v>76</c:v>
                </c:pt>
                <c:pt idx="45">
                  <c:v>77</c:v>
                </c:pt>
                <c:pt idx="46">
                  <c:v>78</c:v>
                </c:pt>
                <c:pt idx="47">
                  <c:v>79</c:v>
                </c:pt>
                <c:pt idx="48">
                  <c:v>80</c:v>
                </c:pt>
                <c:pt idx="49">
                  <c:v>81</c:v>
                </c:pt>
                <c:pt idx="50">
                  <c:v>82</c:v>
                </c:pt>
                <c:pt idx="51">
                  <c:v>83</c:v>
                </c:pt>
                <c:pt idx="52">
                  <c:v>84</c:v>
                </c:pt>
                <c:pt idx="53">
                  <c:v>85</c:v>
                </c:pt>
                <c:pt idx="54">
                  <c:v>86</c:v>
                </c:pt>
                <c:pt idx="55">
                  <c:v>87</c:v>
                </c:pt>
                <c:pt idx="56">
                  <c:v>88</c:v>
                </c:pt>
                <c:pt idx="57">
                  <c:v>89</c:v>
                </c:pt>
                <c:pt idx="58">
                  <c:v>90</c:v>
                </c:pt>
                <c:pt idx="59">
                  <c:v>91</c:v>
                </c:pt>
                <c:pt idx="60">
                  <c:v>92</c:v>
                </c:pt>
                <c:pt idx="61">
                  <c:v>93</c:v>
                </c:pt>
                <c:pt idx="62">
                  <c:v>94</c:v>
                </c:pt>
                <c:pt idx="63">
                  <c:v>95</c:v>
                </c:pt>
              </c:numCache>
            </c:numRef>
          </c:xVal>
          <c:yVal>
            <c:numRef>
              <c:f>[CalTab.xlsx]Sheet1!$P$71:$P$134</c:f>
              <c:numCache>
                <c:formatCode>General</c:formatCode>
                <c:ptCount val="64"/>
                <c:pt idx="0">
                  <c:v>0.79438286104935496</c:v>
                </c:pt>
                <c:pt idx="1">
                  <c:v>0.795517287099336</c:v>
                </c:pt>
                <c:pt idx="2">
                  <c:v>0.79633510548767705</c:v>
                </c:pt>
                <c:pt idx="3">
                  <c:v>0.78888501841090197</c:v>
                </c:pt>
                <c:pt idx="4">
                  <c:v>0.79185236509020995</c:v>
                </c:pt>
                <c:pt idx="5">
                  <c:v>0.79014384415342498</c:v>
                </c:pt>
                <c:pt idx="6">
                  <c:v>0.78942165112830898</c:v>
                </c:pt>
                <c:pt idx="7">
                  <c:v>0.78466932168582604</c:v>
                </c:pt>
                <c:pt idx="8">
                  <c:v>0.78317792554695398</c:v>
                </c:pt>
                <c:pt idx="9">
                  <c:v>0.78474070926466</c:v>
                </c:pt>
                <c:pt idx="10">
                  <c:v>0.78658679095065698</c:v>
                </c:pt>
                <c:pt idx="11">
                  <c:v>0.78107361697545896</c:v>
                </c:pt>
                <c:pt idx="12">
                  <c:v>0.77918295548088401</c:v>
                </c:pt>
                <c:pt idx="13">
                  <c:v>0.77903827388734004</c:v>
                </c:pt>
                <c:pt idx="14">
                  <c:v>0.77798361360547597</c:v>
                </c:pt>
                <c:pt idx="15">
                  <c:v>0.77563696507787205</c:v>
                </c:pt>
                <c:pt idx="16">
                  <c:v>0.77328071416671795</c:v>
                </c:pt>
                <c:pt idx="17">
                  <c:v>0.77248137265276196</c:v>
                </c:pt>
                <c:pt idx="18">
                  <c:v>0.77379092626430801</c:v>
                </c:pt>
                <c:pt idx="19">
                  <c:v>0.77219092068691997</c:v>
                </c:pt>
                <c:pt idx="20">
                  <c:v>0.769241200013424</c:v>
                </c:pt>
                <c:pt idx="21">
                  <c:v>0.76691269168932297</c:v>
                </c:pt>
                <c:pt idx="22">
                  <c:v>0.76797116231737395</c:v>
                </c:pt>
                <c:pt idx="23">
                  <c:v>0.76588321386093094</c:v>
                </c:pt>
                <c:pt idx="24">
                  <c:v>0.76289876377108901</c:v>
                </c:pt>
                <c:pt idx="25">
                  <c:v>0.76384240241388701</c:v>
                </c:pt>
                <c:pt idx="26">
                  <c:v>0.76044572725853898</c:v>
                </c:pt>
                <c:pt idx="27">
                  <c:v>0.75983406940660303</c:v>
                </c:pt>
                <c:pt idx="28">
                  <c:v>0.75717845626077596</c:v>
                </c:pt>
                <c:pt idx="29">
                  <c:v>0.75990535818801996</c:v>
                </c:pt>
                <c:pt idx="30">
                  <c:v>0.75571066522957597</c:v>
                </c:pt>
                <c:pt idx="31">
                  <c:v>0.757071024711643</c:v>
                </c:pt>
                <c:pt idx="32">
                  <c:v>0.75332646943049297</c:v>
                </c:pt>
                <c:pt idx="33">
                  <c:v>0.753707614676842</c:v>
                </c:pt>
                <c:pt idx="34">
                  <c:v>0.75023539137892503</c:v>
                </c:pt>
                <c:pt idx="35">
                  <c:v>0.74964867909756305</c:v>
                </c:pt>
                <c:pt idx="36">
                  <c:v>0.74864684884430699</c:v>
                </c:pt>
                <c:pt idx="37">
                  <c:v>0.74899751273228998</c:v>
                </c:pt>
                <c:pt idx="38">
                  <c:v>0.74679270867951897</c:v>
                </c:pt>
                <c:pt idx="39">
                  <c:v>0.744960923267738</c:v>
                </c:pt>
                <c:pt idx="40">
                  <c:v>0.74539617617201404</c:v>
                </c:pt>
                <c:pt idx="41">
                  <c:v>0.74513652409480202</c:v>
                </c:pt>
                <c:pt idx="42">
                  <c:v>0.74200939847274405</c:v>
                </c:pt>
                <c:pt idx="43">
                  <c:v>0.74283885687082996</c:v>
                </c:pt>
                <c:pt idx="44">
                  <c:v>0.73975423501832704</c:v>
                </c:pt>
                <c:pt idx="45">
                  <c:v>0.73887883965755397</c:v>
                </c:pt>
                <c:pt idx="46">
                  <c:v>0.73912657084418099</c:v>
                </c:pt>
                <c:pt idx="47">
                  <c:v>0.73865203843992899</c:v>
                </c:pt>
                <c:pt idx="48">
                  <c:v>0.73659027930701704</c:v>
                </c:pt>
                <c:pt idx="49">
                  <c:v>0.736574581209823</c:v>
                </c:pt>
                <c:pt idx="50">
                  <c:v>0.73399069182799603</c:v>
                </c:pt>
                <c:pt idx="51">
                  <c:v>0.73347150815065398</c:v>
                </c:pt>
                <c:pt idx="52">
                  <c:v>0.73371533105364894</c:v>
                </c:pt>
                <c:pt idx="53">
                  <c:v>0.73078501467066403</c:v>
                </c:pt>
                <c:pt idx="54">
                  <c:v>0.73171838800976596</c:v>
                </c:pt>
                <c:pt idx="55">
                  <c:v>0.72903307005743601</c:v>
                </c:pt>
                <c:pt idx="56">
                  <c:v>0.72794530239020205</c:v>
                </c:pt>
                <c:pt idx="57">
                  <c:v>0.72614064213880103</c:v>
                </c:pt>
                <c:pt idx="58">
                  <c:v>0.72658617084535904</c:v>
                </c:pt>
                <c:pt idx="59">
                  <c:v>0.72376505907821098</c:v>
                </c:pt>
                <c:pt idx="60">
                  <c:v>0.72514630316088602</c:v>
                </c:pt>
                <c:pt idx="61">
                  <c:v>0.721680515949358</c:v>
                </c:pt>
                <c:pt idx="62">
                  <c:v>0.724601840861957</c:v>
                </c:pt>
                <c:pt idx="63">
                  <c:v>0.71940882531015904</c:v>
                </c:pt>
              </c:numCache>
            </c:numRef>
          </c:yVal>
          <c:smooth val="0"/>
          <c:extLst>
            <c:ext xmlns:c16="http://schemas.microsoft.com/office/drawing/2014/chart" uri="{C3380CC4-5D6E-409C-BE32-E72D297353CC}">
              <c16:uniqueId val="{0000000C-F4DC-4744-9DAC-77F0C72672D3}"/>
            </c:ext>
          </c:extLst>
        </c:ser>
        <c:ser>
          <c:idx val="13"/>
          <c:order val="13"/>
          <c:tx>
            <c:strRef>
              <c:f>[CalTab.xlsx]Sheet1!$Q$70</c:f>
              <c:strCache>
                <c:ptCount val="1"/>
                <c:pt idx="0">
                  <c:v>BK14-TB5</c:v>
                </c:pt>
              </c:strCache>
            </c:strRef>
          </c:tx>
          <c:spPr>
            <a:ln w="19050" cap="rnd">
              <a:noFill/>
              <a:round/>
            </a:ln>
            <a:effectLst/>
          </c:spPr>
          <c:marker>
            <c:symbol val="circle"/>
            <c:size val="5"/>
            <c:spPr>
              <a:solidFill>
                <a:schemeClr val="accent2">
                  <a:lumMod val="80000"/>
                  <a:lumOff val="20000"/>
                </a:schemeClr>
              </a:solidFill>
              <a:ln w="9525">
                <a:solidFill>
                  <a:schemeClr val="accent2">
                    <a:lumMod val="80000"/>
                    <a:lumOff val="20000"/>
                  </a:schemeClr>
                </a:solidFill>
              </a:ln>
              <a:effectLst/>
            </c:spPr>
          </c:marker>
          <c:xVal>
            <c:numRef>
              <c:f>[CalTab.xlsx]Sheet1!$C$71:$C$134</c:f>
              <c:numCache>
                <c:formatCode>General</c:formatCode>
                <c:ptCount val="64"/>
                <c:pt idx="0">
                  <c:v>32</c:v>
                </c:pt>
                <c:pt idx="1">
                  <c:v>33</c:v>
                </c:pt>
                <c:pt idx="2">
                  <c:v>34</c:v>
                </c:pt>
                <c:pt idx="3">
                  <c:v>35</c:v>
                </c:pt>
                <c:pt idx="4">
                  <c:v>36</c:v>
                </c:pt>
                <c:pt idx="5">
                  <c:v>37</c:v>
                </c:pt>
                <c:pt idx="6">
                  <c:v>38</c:v>
                </c:pt>
                <c:pt idx="7">
                  <c:v>39</c:v>
                </c:pt>
                <c:pt idx="8">
                  <c:v>40</c:v>
                </c:pt>
                <c:pt idx="9">
                  <c:v>41</c:v>
                </c:pt>
                <c:pt idx="10">
                  <c:v>42</c:v>
                </c:pt>
                <c:pt idx="11">
                  <c:v>43</c:v>
                </c:pt>
                <c:pt idx="12">
                  <c:v>44</c:v>
                </c:pt>
                <c:pt idx="13">
                  <c:v>45</c:v>
                </c:pt>
                <c:pt idx="14">
                  <c:v>46</c:v>
                </c:pt>
                <c:pt idx="15">
                  <c:v>47</c:v>
                </c:pt>
                <c:pt idx="16">
                  <c:v>48</c:v>
                </c:pt>
                <c:pt idx="17">
                  <c:v>49</c:v>
                </c:pt>
                <c:pt idx="18">
                  <c:v>50</c:v>
                </c:pt>
                <c:pt idx="19">
                  <c:v>51</c:v>
                </c:pt>
                <c:pt idx="20">
                  <c:v>52</c:v>
                </c:pt>
                <c:pt idx="21">
                  <c:v>53</c:v>
                </c:pt>
                <c:pt idx="22">
                  <c:v>54</c:v>
                </c:pt>
                <c:pt idx="23">
                  <c:v>55</c:v>
                </c:pt>
                <c:pt idx="24">
                  <c:v>56</c:v>
                </c:pt>
                <c:pt idx="25">
                  <c:v>57</c:v>
                </c:pt>
                <c:pt idx="26">
                  <c:v>58</c:v>
                </c:pt>
                <c:pt idx="27">
                  <c:v>59</c:v>
                </c:pt>
                <c:pt idx="28">
                  <c:v>60</c:v>
                </c:pt>
                <c:pt idx="29">
                  <c:v>61</c:v>
                </c:pt>
                <c:pt idx="30">
                  <c:v>62</c:v>
                </c:pt>
                <c:pt idx="31">
                  <c:v>63</c:v>
                </c:pt>
                <c:pt idx="32">
                  <c:v>64</c:v>
                </c:pt>
                <c:pt idx="33">
                  <c:v>65</c:v>
                </c:pt>
                <c:pt idx="34">
                  <c:v>66</c:v>
                </c:pt>
                <c:pt idx="35">
                  <c:v>67</c:v>
                </c:pt>
                <c:pt idx="36">
                  <c:v>68</c:v>
                </c:pt>
                <c:pt idx="37">
                  <c:v>69</c:v>
                </c:pt>
                <c:pt idx="38">
                  <c:v>70</c:v>
                </c:pt>
                <c:pt idx="39">
                  <c:v>71</c:v>
                </c:pt>
                <c:pt idx="40">
                  <c:v>72</c:v>
                </c:pt>
                <c:pt idx="41">
                  <c:v>73</c:v>
                </c:pt>
                <c:pt idx="42">
                  <c:v>74</c:v>
                </c:pt>
                <c:pt idx="43">
                  <c:v>75</c:v>
                </c:pt>
                <c:pt idx="44">
                  <c:v>76</c:v>
                </c:pt>
                <c:pt idx="45">
                  <c:v>77</c:v>
                </c:pt>
                <c:pt idx="46">
                  <c:v>78</c:v>
                </c:pt>
                <c:pt idx="47">
                  <c:v>79</c:v>
                </c:pt>
                <c:pt idx="48">
                  <c:v>80</c:v>
                </c:pt>
                <c:pt idx="49">
                  <c:v>81</c:v>
                </c:pt>
                <c:pt idx="50">
                  <c:v>82</c:v>
                </c:pt>
                <c:pt idx="51">
                  <c:v>83</c:v>
                </c:pt>
                <c:pt idx="52">
                  <c:v>84</c:v>
                </c:pt>
                <c:pt idx="53">
                  <c:v>85</c:v>
                </c:pt>
                <c:pt idx="54">
                  <c:v>86</c:v>
                </c:pt>
                <c:pt idx="55">
                  <c:v>87</c:v>
                </c:pt>
                <c:pt idx="56">
                  <c:v>88</c:v>
                </c:pt>
                <c:pt idx="57">
                  <c:v>89</c:v>
                </c:pt>
                <c:pt idx="58">
                  <c:v>90</c:v>
                </c:pt>
                <c:pt idx="59">
                  <c:v>91</c:v>
                </c:pt>
                <c:pt idx="60">
                  <c:v>92</c:v>
                </c:pt>
                <c:pt idx="61">
                  <c:v>93</c:v>
                </c:pt>
                <c:pt idx="62">
                  <c:v>94</c:v>
                </c:pt>
                <c:pt idx="63">
                  <c:v>95</c:v>
                </c:pt>
              </c:numCache>
            </c:numRef>
          </c:xVal>
          <c:yVal>
            <c:numRef>
              <c:f>[CalTab.xlsx]Sheet1!$Q$71:$Q$134</c:f>
              <c:numCache>
                <c:formatCode>General</c:formatCode>
                <c:ptCount val="64"/>
                <c:pt idx="0">
                  <c:v>0.787857820540661</c:v>
                </c:pt>
                <c:pt idx="1">
                  <c:v>0.792689575862911</c:v>
                </c:pt>
                <c:pt idx="2">
                  <c:v>0.79064083210480895</c:v>
                </c:pt>
                <c:pt idx="3">
                  <c:v>0.792724463563792</c:v>
                </c:pt>
                <c:pt idx="4">
                  <c:v>0.78426001315855898</c:v>
                </c:pt>
                <c:pt idx="5">
                  <c:v>0.78637555959058802</c:v>
                </c:pt>
                <c:pt idx="6">
                  <c:v>0.78867455709902601</c:v>
                </c:pt>
                <c:pt idx="7">
                  <c:v>0.78641374981577405</c:v>
                </c:pt>
                <c:pt idx="8">
                  <c:v>0.77738480211652305</c:v>
                </c:pt>
                <c:pt idx="9">
                  <c:v>0.78055109298326397</c:v>
                </c:pt>
                <c:pt idx="10">
                  <c:v>0.78033450826551598</c:v>
                </c:pt>
                <c:pt idx="11">
                  <c:v>0.77695220968633805</c:v>
                </c:pt>
                <c:pt idx="12">
                  <c:v>0.77933330617558005</c:v>
                </c:pt>
                <c:pt idx="13">
                  <c:v>0.77346960348688498</c:v>
                </c:pt>
                <c:pt idx="14">
                  <c:v>0.77478997529536897</c:v>
                </c:pt>
                <c:pt idx="15">
                  <c:v>0.770333202076111</c:v>
                </c:pt>
                <c:pt idx="16">
                  <c:v>0.772468241885509</c:v>
                </c:pt>
                <c:pt idx="17">
                  <c:v>0.76979454154513105</c:v>
                </c:pt>
                <c:pt idx="18">
                  <c:v>0.76967236026553898</c:v>
                </c:pt>
                <c:pt idx="19">
                  <c:v>0.76569158196862896</c:v>
                </c:pt>
                <c:pt idx="20">
                  <c:v>0.76455731719928299</c:v>
                </c:pt>
                <c:pt idx="21">
                  <c:v>0.76254077430610601</c:v>
                </c:pt>
                <c:pt idx="22">
                  <c:v>0.76615473084687802</c:v>
                </c:pt>
                <c:pt idx="23">
                  <c:v>0.76164708626848199</c:v>
                </c:pt>
                <c:pt idx="24">
                  <c:v>0.76178654164625104</c:v>
                </c:pt>
                <c:pt idx="25">
                  <c:v>0.75922274772995302</c:v>
                </c:pt>
                <c:pt idx="26">
                  <c:v>0.75653672874959699</c:v>
                </c:pt>
                <c:pt idx="27">
                  <c:v>0.75761769623303099</c:v>
                </c:pt>
                <c:pt idx="28">
                  <c:v>0.75703265590493496</c:v>
                </c:pt>
                <c:pt idx="29">
                  <c:v>0.75283815312165203</c:v>
                </c:pt>
                <c:pt idx="30">
                  <c:v>0.75278138218716695</c:v>
                </c:pt>
                <c:pt idx="31">
                  <c:v>0.75225982721012996</c:v>
                </c:pt>
                <c:pt idx="32">
                  <c:v>0.74995263505520804</c:v>
                </c:pt>
                <c:pt idx="33">
                  <c:v>0.74892248761479097</c:v>
                </c:pt>
                <c:pt idx="34">
                  <c:v>0.75001731121040205</c:v>
                </c:pt>
                <c:pt idx="35">
                  <c:v>0.74838465507252805</c:v>
                </c:pt>
                <c:pt idx="36">
                  <c:v>0.74638359437452095</c:v>
                </c:pt>
                <c:pt idx="37">
                  <c:v>0.74716079174494798</c:v>
                </c:pt>
                <c:pt idx="38">
                  <c:v>0.74508142927790699</c:v>
                </c:pt>
                <c:pt idx="39">
                  <c:v>0.74360375529300804</c:v>
                </c:pt>
                <c:pt idx="40">
                  <c:v>0.742755576369866</c:v>
                </c:pt>
                <c:pt idx="41">
                  <c:v>0.74066404595924995</c:v>
                </c:pt>
                <c:pt idx="42">
                  <c:v>0.74026543149247603</c:v>
                </c:pt>
                <c:pt idx="43">
                  <c:v>0.73874242232559295</c:v>
                </c:pt>
                <c:pt idx="44">
                  <c:v>0.73878566373255605</c:v>
                </c:pt>
                <c:pt idx="45">
                  <c:v>0.73481914418417105</c:v>
                </c:pt>
                <c:pt idx="46">
                  <c:v>0.73725615948702905</c:v>
                </c:pt>
                <c:pt idx="47">
                  <c:v>0.73438466900372701</c:v>
                </c:pt>
                <c:pt idx="48">
                  <c:v>0.73544243469602599</c:v>
                </c:pt>
                <c:pt idx="49">
                  <c:v>0.73358123261810104</c:v>
                </c:pt>
                <c:pt idx="50">
                  <c:v>0.73358733326383596</c:v>
                </c:pt>
                <c:pt idx="51">
                  <c:v>0.72855857357814602</c:v>
                </c:pt>
                <c:pt idx="52">
                  <c:v>0.72991436457409498</c:v>
                </c:pt>
                <c:pt idx="53">
                  <c:v>0.73024330311586305</c:v>
                </c:pt>
                <c:pt idx="54">
                  <c:v>0.72562175709299104</c:v>
                </c:pt>
                <c:pt idx="55">
                  <c:v>0.72366894903058399</c:v>
                </c:pt>
                <c:pt idx="56">
                  <c:v>0.724769997071396</c:v>
                </c:pt>
                <c:pt idx="57">
                  <c:v>0.72252920347716398</c:v>
                </c:pt>
                <c:pt idx="58">
                  <c:v>0.72443506575156802</c:v>
                </c:pt>
                <c:pt idx="59">
                  <c:v>0.72108587242622302</c:v>
                </c:pt>
                <c:pt idx="60">
                  <c:v>0.72155519194268702</c:v>
                </c:pt>
                <c:pt idx="61">
                  <c:v>0.71852339607076898</c:v>
                </c:pt>
                <c:pt idx="62">
                  <c:v>0.72182279092714496</c:v>
                </c:pt>
                <c:pt idx="63">
                  <c:v>0.71474642172268399</c:v>
                </c:pt>
              </c:numCache>
            </c:numRef>
          </c:yVal>
          <c:smooth val="0"/>
          <c:extLst>
            <c:ext xmlns:c16="http://schemas.microsoft.com/office/drawing/2014/chart" uri="{C3380CC4-5D6E-409C-BE32-E72D297353CC}">
              <c16:uniqueId val="{0000000D-F4DC-4744-9DAC-77F0C72672D3}"/>
            </c:ext>
          </c:extLst>
        </c:ser>
        <c:dLbls>
          <c:showLegendKey val="0"/>
          <c:showVal val="0"/>
          <c:showCatName val="0"/>
          <c:showSerName val="0"/>
          <c:showPercent val="0"/>
          <c:showBubbleSize val="0"/>
        </c:dLbls>
        <c:axId val="83941632"/>
        <c:axId val="83964288"/>
      </c:scatterChart>
      <c:valAx>
        <c:axId val="83941632"/>
        <c:scaling>
          <c:orientation val="minMax"/>
          <c:max val="96"/>
          <c:min val="30"/>
        </c:scaling>
        <c:delete val="0"/>
        <c:axPos val="b"/>
        <c:majorGridlines>
          <c:spPr>
            <a:ln w="9525" cap="flat" cmpd="sng" algn="ctr">
              <a:solidFill>
                <a:schemeClr val="tx1">
                  <a:lumMod val="15000"/>
                  <a:lumOff val="85000"/>
                </a:schemeClr>
              </a:solidFill>
              <a:round/>
            </a:ln>
            <a:effectLst/>
          </c:spPr>
        </c:majorGridlines>
        <c:title>
          <c:tx>
            <c:rich>
              <a:bodyPr/>
              <a:lstStyle/>
              <a:p>
                <a:pPr>
                  <a:defRPr/>
                </a:pPr>
                <a:r>
                  <a:rPr lang="en-US"/>
                  <a:t>Pixel Number</a:t>
                </a:r>
              </a:p>
            </c:rich>
          </c:tx>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en-US"/>
          </a:p>
        </c:txPr>
        <c:crossAx val="83964288"/>
        <c:crosses val="autoZero"/>
        <c:crossBetween val="midCat"/>
      </c:valAx>
      <c:valAx>
        <c:axId val="83964288"/>
        <c:scaling>
          <c:orientation val="minMax"/>
          <c:max val="0.81"/>
          <c:min val="0.70000000000000007"/>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a:pPr>
                <a:r>
                  <a:rPr lang="en-US"/>
                  <a:t>L2 (meter)</a:t>
                </a:r>
              </a:p>
            </c:rich>
          </c:tx>
          <c:overlay val="0"/>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en-US"/>
          </a:p>
        </c:txPr>
        <c:crossAx val="83941632"/>
        <c:crosses val="autoZero"/>
        <c:crossBetween val="midCat"/>
        <c:majorUnit val="1.0000000000000002E-2"/>
      </c:valAx>
      <c:spPr>
        <a:noFill/>
        <a:ln>
          <a:noFill/>
        </a:ln>
        <a:effectLst/>
      </c:spPr>
    </c:plotArea>
    <c:legend>
      <c:legendPos val="b"/>
      <c:overlay val="0"/>
      <c:spPr>
        <a:noFill/>
        <a:ln>
          <a:noFill/>
        </a:ln>
        <a:effectLst/>
      </c:spPr>
      <c:txPr>
        <a:bodyPr rot="0" vert="horz"/>
        <a:lstStyle/>
        <a:p>
          <a:pPr>
            <a:defRPr/>
          </a:pPr>
          <a:endParaRPr lang="en-US"/>
        </a:p>
      </c:txPr>
    </c:legend>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sz="1600">
          <a:latin typeface="Arial" panose="020B0604020202020204" pitchFamily="34" charset="0"/>
          <a:cs typeface="Arial" panose="020B0604020202020204" pitchFamily="34" charset="0"/>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 Id="rId4" Type="http://schemas.openxmlformats.org/officeDocument/2006/relationships/image" Target="../media/image2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499B5C2-8DA5-E140-AF40-EEEAFF7BEF4A}" type="datetimeFigureOut">
              <a:rPr lang="en-US" smtClean="0"/>
              <a:t>1/29/2018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A6EC71-F441-3548-9784-DFC7E1AD7C70}" type="slidenum">
              <a:rPr lang="en-US" smtClean="0"/>
              <a:t>‹#›</a:t>
            </a:fld>
            <a:endParaRPr lang="en-US"/>
          </a:p>
        </p:txBody>
      </p:sp>
    </p:spTree>
    <p:extLst>
      <p:ext uri="{BB962C8B-B14F-4D97-AF65-F5344CB8AC3E}">
        <p14:creationId xmlns:p14="http://schemas.microsoft.com/office/powerpoint/2010/main" val="398362624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6BAA5A-EBA8-43FC-A55E-47642B82A59C}" type="slidenum">
              <a:rPr lang="en-US" smtClean="0"/>
              <a:t>1</a:t>
            </a:fld>
            <a:endParaRPr lang="en-US"/>
          </a:p>
        </p:txBody>
      </p:sp>
    </p:spTree>
    <p:extLst>
      <p:ext uri="{BB962C8B-B14F-4D97-AF65-F5344CB8AC3E}">
        <p14:creationId xmlns:p14="http://schemas.microsoft.com/office/powerpoint/2010/main" val="687941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86BAA5A-EBA8-43FC-A55E-47642B82A59C}" type="slidenum">
              <a:rPr lang="en-US" smtClean="0"/>
              <a:t>12</a:t>
            </a:fld>
            <a:endParaRPr lang="en-US"/>
          </a:p>
        </p:txBody>
      </p:sp>
    </p:spTree>
    <p:extLst>
      <p:ext uri="{BB962C8B-B14F-4D97-AF65-F5344CB8AC3E}">
        <p14:creationId xmlns:p14="http://schemas.microsoft.com/office/powerpoint/2010/main" val="1269284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210A8A-16C0-4562-AD3A-B1BC2569C64A}" type="slidenum">
              <a:rPr lang="en-US" smtClean="0">
                <a:solidFill>
                  <a:prstClr val="black"/>
                </a:solidFill>
              </a:rPr>
              <a:pPr/>
              <a:t>36</a:t>
            </a:fld>
            <a:endParaRPr lang="en-US">
              <a:solidFill>
                <a:prstClr val="black"/>
              </a:solidFill>
            </a:endParaRPr>
          </a:p>
        </p:txBody>
      </p:sp>
    </p:spTree>
    <p:extLst>
      <p:ext uri="{BB962C8B-B14F-4D97-AF65-F5344CB8AC3E}">
        <p14:creationId xmlns:p14="http://schemas.microsoft.com/office/powerpoint/2010/main" val="19819597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8.emf"/><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arajin">
    <p:spTree>
      <p:nvGrpSpPr>
        <p:cNvPr id="1" name=""/>
        <p:cNvGrpSpPr/>
        <p:nvPr/>
      </p:nvGrpSpPr>
      <p:grpSpPr>
        <a:xfrm>
          <a:off x="0" y="0"/>
          <a:ext cx="0" cy="0"/>
          <a:chOff x="0" y="0"/>
          <a:chExt cx="0" cy="0"/>
        </a:xfrm>
      </p:grpSpPr>
      <p:sp>
        <p:nvSpPr>
          <p:cNvPr id="12" name="Rectangle 11"/>
          <p:cNvSpPr/>
          <p:nvPr/>
        </p:nvSpPr>
        <p:spPr bwMode="auto">
          <a:xfrm>
            <a:off x="5791200" y="0"/>
            <a:ext cx="3365146" cy="6858000"/>
          </a:xfrm>
          <a:prstGeom prst="rect">
            <a:avLst/>
          </a:prstGeom>
          <a:solidFill>
            <a:schemeClr val="tx2"/>
          </a:solidFill>
          <a:ln w="9525" cap="flat" cmpd="sng" algn="ctr">
            <a:noFill/>
            <a:prstDash val="solid"/>
            <a:round/>
            <a:headEnd type="none" w="med" len="med"/>
            <a:tailEnd type="none" w="med" len="med"/>
          </a:ln>
          <a:effectLst/>
        </p:spPr>
        <p:txBody>
          <a:bodyPr/>
          <a:lstStyle/>
          <a:p>
            <a:pPr eaLnBrk="0" hangingPunct="0">
              <a:defRPr/>
            </a:pPr>
            <a:endParaRPr lang="en-US">
              <a:latin typeface="Arial" pitchFamily="34" charset="0"/>
              <a:cs typeface="Arial" pitchFamily="34" charset="0"/>
            </a:endParaRPr>
          </a:p>
        </p:txBody>
      </p:sp>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61232" t="1250" r="2014"/>
          <a:stretch/>
        </p:blipFill>
        <p:spPr>
          <a:xfrm>
            <a:off x="5794218" y="-4386"/>
            <a:ext cx="3360737" cy="6772274"/>
          </a:xfrm>
          <a:prstGeom prst="rect">
            <a:avLst/>
          </a:prstGeom>
        </p:spPr>
      </p:pic>
      <p:sp>
        <p:nvSpPr>
          <p:cNvPr id="3" name="Subtitle 2"/>
          <p:cNvSpPr>
            <a:spLocks noGrp="1"/>
          </p:cNvSpPr>
          <p:nvPr>
            <p:ph type="subTitle" idx="1"/>
          </p:nvPr>
        </p:nvSpPr>
        <p:spPr>
          <a:xfrm>
            <a:off x="193224" y="1761403"/>
            <a:ext cx="3255297" cy="757130"/>
          </a:xfrm>
        </p:spPr>
        <p:txBody>
          <a:bodyPr/>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13033" y="660860"/>
            <a:ext cx="4626281" cy="4663439"/>
          </a:xfrm>
          <a:prstGeom prst="rect">
            <a:avLst/>
          </a:prstGeom>
        </p:spPr>
      </p:pic>
      <p:sp>
        <p:nvSpPr>
          <p:cNvPr id="10" name="TextBox 9"/>
          <p:cNvSpPr txBox="1"/>
          <p:nvPr/>
        </p:nvSpPr>
        <p:spPr>
          <a:xfrm>
            <a:off x="202278" y="6293793"/>
            <a:ext cx="2114681" cy="400110"/>
          </a:xfrm>
          <a:prstGeom prst="rect">
            <a:avLst/>
          </a:prstGeom>
          <a:noFill/>
        </p:spPr>
        <p:txBody>
          <a:bodyPr wrap="none" rtlCol="0">
            <a:spAutoFit/>
          </a:bodyPr>
          <a:lstStyle/>
          <a:p>
            <a:r>
              <a:rPr lang="en-US" sz="1000" b="0" dirty="0">
                <a:solidFill>
                  <a:schemeClr val="tx2"/>
                </a:solidFill>
              </a:rPr>
              <a:t>ORNL is managed by UT-Battelle </a:t>
            </a:r>
            <a:br>
              <a:rPr lang="en-US" sz="1000" b="0" dirty="0">
                <a:solidFill>
                  <a:schemeClr val="tx2"/>
                </a:solidFill>
              </a:rPr>
            </a:br>
            <a:r>
              <a:rPr lang="en-US" sz="1000" b="0" dirty="0">
                <a:solidFill>
                  <a:schemeClr val="tx2"/>
                </a:solidFill>
              </a:rPr>
              <a:t>for the US Department of Energy</a:t>
            </a:r>
          </a:p>
        </p:txBody>
      </p:sp>
      <p:pic>
        <p:nvPicPr>
          <p:cNvPr id="11" name="Picture 10"/>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448550" y="6338371"/>
            <a:ext cx="1329900" cy="316766"/>
          </a:xfrm>
          <a:prstGeom prst="rect">
            <a:avLst/>
          </a:prstGeom>
        </p:spPr>
      </p:pic>
    </p:spTree>
    <p:extLst>
      <p:ext uri="{BB962C8B-B14F-4D97-AF65-F5344CB8AC3E}">
        <p14:creationId xmlns:p14="http://schemas.microsoft.com/office/powerpoint/2010/main" val="3913372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a:ext>
            </a:extLst>
          </a:blip>
          <a:srcRect l="53723" t="46829" r="5491"/>
          <a:stretch/>
        </p:blipFill>
        <p:spPr>
          <a:xfrm rot="5400000" flipH="1">
            <a:off x="-48130" y="48129"/>
            <a:ext cx="4322618" cy="4226359"/>
          </a:xfrm>
          <a:prstGeom prst="rect">
            <a:avLst/>
          </a:prstGeom>
        </p:spPr>
      </p:pic>
      <p:sp>
        <p:nvSpPr>
          <p:cNvPr id="15" name="Rectangle 14"/>
          <p:cNvSpPr/>
          <p:nvPr userDrawn="1"/>
        </p:nvSpPr>
        <p:spPr>
          <a:xfrm>
            <a:off x="0" y="0"/>
            <a:ext cx="9144000" cy="45720"/>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0" name="Rectangle 19"/>
          <p:cNvSpPr/>
          <p:nvPr userDrawn="1"/>
        </p:nvSpPr>
        <p:spPr bwMode="auto">
          <a:xfrm>
            <a:off x="5594423" y="0"/>
            <a:ext cx="3561025" cy="6186394"/>
          </a:xfrm>
          <a:prstGeom prst="rect">
            <a:avLst/>
          </a:prstGeom>
          <a:solidFill>
            <a:schemeClr val="tx2"/>
          </a:solidFill>
          <a:ln w="9525" cap="flat" cmpd="sng" algn="ctr">
            <a:noFill/>
            <a:prstDash val="solid"/>
            <a:round/>
            <a:headEnd type="none" w="med" len="med"/>
            <a:tailEnd type="none" w="med" len="med"/>
          </a:ln>
          <a:effectLst/>
        </p:spPr>
        <p:txBody>
          <a:bodyPr/>
          <a:lstStyle/>
          <a:p>
            <a:pPr eaLnBrk="0" hangingPunct="0">
              <a:defRPr/>
            </a:pPr>
            <a:endParaRPr lang="en-US" dirty="0">
              <a:latin typeface="Arial" pitchFamily="34" charset="0"/>
              <a:cs typeface="Arial" pitchFamily="34" charset="0"/>
            </a:endParaRPr>
          </a:p>
        </p:txBody>
      </p:sp>
      <p:pic>
        <p:nvPicPr>
          <p:cNvPr id="22" name="Picture 21"/>
          <p:cNvPicPr>
            <a:picLocks noChangeAspect="1"/>
          </p:cNvPicPr>
          <p:nvPr userDrawn="1"/>
        </p:nvPicPr>
        <p:blipFill rotWithShape="1">
          <a:blip r:embed="rId3" cstate="print">
            <a:extLst>
              <a:ext uri="{28A0092B-C50C-407E-A947-70E740481C1C}">
                <a14:useLocalDpi xmlns:a14="http://schemas.microsoft.com/office/drawing/2010/main"/>
              </a:ext>
            </a:extLst>
          </a:blip>
          <a:srcRect l="23580"/>
          <a:stretch/>
        </p:blipFill>
        <p:spPr>
          <a:xfrm>
            <a:off x="5786057" y="0"/>
            <a:ext cx="3377288" cy="6696087"/>
          </a:xfrm>
          <a:prstGeom prst="rect">
            <a:avLst/>
          </a:prstGeom>
        </p:spPr>
      </p:pic>
      <p:sp>
        <p:nvSpPr>
          <p:cNvPr id="2" name="Title 1"/>
          <p:cNvSpPr>
            <a:spLocks noGrp="1"/>
          </p:cNvSpPr>
          <p:nvPr userDrawn="1">
            <p:ph type="ctrTitle"/>
          </p:nvPr>
        </p:nvSpPr>
        <p:spPr>
          <a:xfrm>
            <a:off x="182499" y="235945"/>
            <a:ext cx="4160172" cy="926482"/>
          </a:xfrm>
        </p:spPr>
        <p:txBody>
          <a:bodyPr/>
          <a:lstStyle>
            <a:lvl1pPr algn="l">
              <a:defRPr>
                <a:solidFill>
                  <a:schemeClr val="tx2"/>
                </a:solidFill>
              </a:defRPr>
            </a:lvl1pPr>
          </a:lstStyle>
          <a:p>
            <a:r>
              <a:rPr lang="en-US" dirty="0"/>
              <a:t>Click to edit Master title style</a:t>
            </a:r>
          </a:p>
        </p:txBody>
      </p:sp>
      <p:sp>
        <p:nvSpPr>
          <p:cNvPr id="3" name="Subtitle 2"/>
          <p:cNvSpPr>
            <a:spLocks noGrp="1"/>
          </p:cNvSpPr>
          <p:nvPr userDrawn="1">
            <p:ph type="subTitle" idx="1"/>
          </p:nvPr>
        </p:nvSpPr>
        <p:spPr>
          <a:xfrm>
            <a:off x="193224" y="1761403"/>
            <a:ext cx="3255297" cy="757130"/>
          </a:xfrm>
        </p:spPr>
        <p:txBody>
          <a:bodyPr/>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0" name="TextBox 9"/>
          <p:cNvSpPr txBox="1"/>
          <p:nvPr userDrawn="1"/>
        </p:nvSpPr>
        <p:spPr>
          <a:xfrm>
            <a:off x="202278" y="6293793"/>
            <a:ext cx="2114681" cy="400110"/>
          </a:xfrm>
          <a:prstGeom prst="rect">
            <a:avLst/>
          </a:prstGeom>
          <a:noFill/>
        </p:spPr>
        <p:txBody>
          <a:bodyPr wrap="none" rtlCol="0">
            <a:spAutoFit/>
          </a:bodyPr>
          <a:lstStyle/>
          <a:p>
            <a:r>
              <a:rPr lang="en-US" sz="1000" b="0" dirty="0">
                <a:solidFill>
                  <a:schemeClr val="tx2"/>
                </a:solidFill>
              </a:rPr>
              <a:t>ORNL is managed by UT-Battelle </a:t>
            </a:r>
            <a:br>
              <a:rPr lang="en-US" sz="1000" b="0" dirty="0">
                <a:solidFill>
                  <a:schemeClr val="tx2"/>
                </a:solidFill>
              </a:rPr>
            </a:br>
            <a:r>
              <a:rPr lang="en-US" sz="1000" b="0" dirty="0">
                <a:solidFill>
                  <a:schemeClr val="tx2"/>
                </a:solidFill>
              </a:rPr>
              <a:t>for the US Department of Energy</a:t>
            </a:r>
          </a:p>
        </p:txBody>
      </p:sp>
      <p:pic>
        <p:nvPicPr>
          <p:cNvPr id="17" name="Picture 16"/>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7407296" y="6374388"/>
            <a:ext cx="1329900" cy="320040"/>
          </a:xfrm>
          <a:prstGeom prst="rect">
            <a:avLst/>
          </a:prstGeom>
        </p:spPr>
      </p:pic>
      <p:sp>
        <p:nvSpPr>
          <p:cNvPr id="16" name="Rectangle 15"/>
          <p:cNvSpPr/>
          <p:nvPr userDrawn="1"/>
        </p:nvSpPr>
        <p:spPr>
          <a:xfrm>
            <a:off x="-23150" y="6158962"/>
            <a:ext cx="9162288" cy="27432"/>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pic>
        <p:nvPicPr>
          <p:cNvPr id="6" name="Picture 5"/>
          <p:cNvPicPr>
            <a:picLocks noChangeAspect="1"/>
          </p:cNvPicPr>
          <p:nvPr userDrawn="1"/>
        </p:nvPicPr>
        <p:blipFill>
          <a:blip r:embed="rId5"/>
          <a:stretch>
            <a:fillRect/>
          </a:stretch>
        </p:blipFill>
        <p:spPr>
          <a:xfrm>
            <a:off x="3762953" y="699186"/>
            <a:ext cx="4650880" cy="4981562"/>
          </a:xfrm>
          <a:prstGeom prst="rect">
            <a:avLst/>
          </a:prstGeom>
        </p:spPr>
      </p:pic>
    </p:spTree>
    <p:extLst>
      <p:ext uri="{BB962C8B-B14F-4D97-AF65-F5344CB8AC3E}">
        <p14:creationId xmlns:p14="http://schemas.microsoft.com/office/powerpoint/2010/main" val="188711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484748"/>
          </a:xfrm>
        </p:spPr>
        <p:txBody>
          <a:bodyPr/>
          <a:lstStyle/>
          <a:p>
            <a:r>
              <a:rPr lang="en-US"/>
              <a:t>Click to edit Master title style</a:t>
            </a:r>
            <a:endParaRPr lang="en-US" dirty="0"/>
          </a:p>
        </p:txBody>
      </p:sp>
      <p:sp>
        <p:nvSpPr>
          <p:cNvPr id="3" name="Content Placeholder 2"/>
          <p:cNvSpPr>
            <a:spLocks noGrp="1"/>
          </p:cNvSpPr>
          <p:nvPr>
            <p:ph idx="1"/>
          </p:nvPr>
        </p:nvSpPr>
        <p:spPr>
          <a:xfrm>
            <a:off x="201168" y="1443385"/>
            <a:ext cx="8642640" cy="4195415"/>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0922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92024" y="256032"/>
            <a:ext cx="8636290" cy="484748"/>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90047" y="1444752"/>
            <a:ext cx="4198258" cy="4275744"/>
          </a:xfrm>
        </p:spPr>
        <p:txBody>
          <a:bodyPr/>
          <a:lstStyle>
            <a:lvl1pPr>
              <a:defRPr lang="en-US" dirty="0" smtClean="0"/>
            </a:lvl1pPr>
            <a:lvl2pPr>
              <a:defRPr lang="en-US" dirty="0" smtClean="0"/>
            </a:lvl2pPr>
            <a:lvl3pPr>
              <a:defRPr lang="en-US" dirty="0" smtClean="0"/>
            </a:lvl3pPr>
            <a:lvl4pPr>
              <a:defRPr lang="en-US" dirty="0" smtClean="0"/>
            </a:lvl4pPr>
            <a:lvl5pPr>
              <a:defRPr lang="en-US" dirty="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97398" y="1444752"/>
            <a:ext cx="4198258" cy="4275744"/>
          </a:xfrm>
        </p:spPr>
        <p:txBody>
          <a:bodyPr/>
          <a:lstStyle>
            <a:lvl1pPr>
              <a:defRPr lang="en-US" dirty="0" smtClean="0"/>
            </a:lvl1pPr>
            <a:lvl2pPr>
              <a:defRPr lang="en-US" dirty="0" smtClean="0"/>
            </a:lvl2pPr>
            <a:lvl3pPr>
              <a:defRPr lang="en-US" dirty="0" smtClean="0"/>
            </a:lvl3pPr>
            <a:lvl4pPr>
              <a:defRPr lang="en-US" dirty="0" smtClean="0"/>
            </a:lvl4pPr>
            <a:lvl5pPr>
              <a:defRPr lang="en-US" dirty="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00660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8387" y="256032"/>
            <a:ext cx="8628678" cy="484748"/>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95948" y="1444752"/>
            <a:ext cx="4192528" cy="821190"/>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5948" y="2270334"/>
            <a:ext cx="4192528" cy="3674610"/>
          </a:xfrm>
        </p:spPr>
        <p:txBody>
          <a:bodyPr/>
          <a:lstStyle>
            <a:lvl1pPr>
              <a:defRPr sz="2400"/>
            </a:lvl1pPr>
            <a:lvl2pPr>
              <a:defRPr sz="2000"/>
            </a:lvl2pPr>
            <a:lvl3pPr>
              <a:defRPr sz="1800"/>
            </a:lvl3pPr>
            <a:lvl4pPr>
              <a:defRPr sz="1600"/>
            </a:lvl4pPr>
            <a:lvl5pPr marL="1482725" indent="-222250">
              <a:buFont typeface="Arial" panose="020B0604020202020204" pitchFamily="34" charset="0"/>
              <a:buChar cha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5" y="1444752"/>
            <a:ext cx="4194175" cy="821190"/>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270334"/>
            <a:ext cx="4194175" cy="3674610"/>
          </a:xfrm>
        </p:spPr>
        <p:txBody>
          <a:bodyPr/>
          <a:lstStyle>
            <a:lvl1pPr>
              <a:defRPr sz="2400"/>
            </a:lvl1pPr>
            <a:lvl2pPr>
              <a:defRPr sz="2000"/>
            </a:lvl2pPr>
            <a:lvl3pPr>
              <a:defRPr sz="1800"/>
            </a:lvl3pPr>
            <a:lvl4pPr>
              <a:defRPr sz="1600"/>
            </a:lvl4pPr>
            <a:lvl5pPr marL="1482725" indent="-222250">
              <a:defRPr lang="en-US" sz="18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4864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divider">
    <p:spTree>
      <p:nvGrpSpPr>
        <p:cNvPr id="1" name=""/>
        <p:cNvGrpSpPr/>
        <p:nvPr/>
      </p:nvGrpSpPr>
      <p:grpSpPr>
        <a:xfrm>
          <a:off x="0" y="0"/>
          <a:ext cx="0" cy="0"/>
          <a:chOff x="0" y="0"/>
          <a:chExt cx="0" cy="0"/>
        </a:xfrm>
      </p:grpSpPr>
      <p:sp>
        <p:nvSpPr>
          <p:cNvPr id="3" name="Rectangle 2"/>
          <p:cNvSpPr/>
          <p:nvPr/>
        </p:nvSpPr>
        <p:spPr bwMode="auto">
          <a:xfrm>
            <a:off x="5791200" y="0"/>
            <a:ext cx="3365146" cy="6858000"/>
          </a:xfrm>
          <a:prstGeom prst="rect">
            <a:avLst/>
          </a:prstGeom>
          <a:solidFill>
            <a:schemeClr val="bg2"/>
          </a:solidFill>
          <a:ln w="9525" cap="flat" cmpd="sng" algn="ctr">
            <a:noFill/>
            <a:prstDash val="solid"/>
            <a:round/>
            <a:headEnd type="none" w="med" len="med"/>
            <a:tailEnd type="none" w="med" len="med"/>
          </a:ln>
          <a:effectLst/>
        </p:spPr>
        <p:txBody>
          <a:bodyPr/>
          <a:lstStyle/>
          <a:p>
            <a:pPr eaLnBrk="0" hangingPunct="0">
              <a:defRPr/>
            </a:pPr>
            <a:endParaRPr lang="en-US">
              <a:latin typeface="Arial" pitchFamily="34" charset="0"/>
              <a:cs typeface="Arial" pitchFamily="34" charset="0"/>
            </a:endParaRPr>
          </a:p>
        </p:txBody>
      </p:sp>
      <p:cxnSp>
        <p:nvCxnSpPr>
          <p:cNvPr id="7" name="Straight Arrow Connector 6"/>
          <p:cNvCxnSpPr/>
          <p:nvPr/>
        </p:nvCxnSpPr>
        <p:spPr>
          <a:xfrm>
            <a:off x="5791200" y="0"/>
            <a:ext cx="0" cy="6858000"/>
          </a:xfrm>
          <a:prstGeom prst="straightConnector1">
            <a:avLst/>
          </a:prstGeom>
          <a:ln w="38100">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48550" y="6338371"/>
            <a:ext cx="1329900" cy="316766"/>
          </a:xfrm>
          <a:prstGeom prst="rect">
            <a:avLst/>
          </a:prstGeom>
        </p:spPr>
      </p:pic>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l="61354" t="1250" r="1844"/>
          <a:stretch/>
        </p:blipFill>
        <p:spPr>
          <a:xfrm>
            <a:off x="5791201" y="0"/>
            <a:ext cx="3365146" cy="6772274"/>
          </a:xfrm>
          <a:prstGeom prst="rect">
            <a:avLst/>
          </a:prstGeom>
        </p:spPr>
      </p:pic>
      <p:sp>
        <p:nvSpPr>
          <p:cNvPr id="2" name="Title 1"/>
          <p:cNvSpPr>
            <a:spLocks noGrp="1"/>
          </p:cNvSpPr>
          <p:nvPr>
            <p:ph type="title"/>
          </p:nvPr>
        </p:nvSpPr>
        <p:spPr>
          <a:xfrm>
            <a:off x="193385" y="253529"/>
            <a:ext cx="3911890" cy="1117600"/>
          </a:xfrm>
        </p:spPr>
        <p:txBody>
          <a:bodyPr/>
          <a:lstStyle/>
          <a:p>
            <a:r>
              <a:rPr lang="en-US"/>
              <a:t>Click to edit Master title style</a:t>
            </a:r>
          </a:p>
        </p:txBody>
      </p:sp>
    </p:spTree>
    <p:extLst>
      <p:ext uri="{BB962C8B-B14F-4D97-AF65-F5344CB8AC3E}">
        <p14:creationId xmlns:p14="http://schemas.microsoft.com/office/powerpoint/2010/main" val="6121090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3385" y="253529"/>
            <a:ext cx="8628678" cy="484748"/>
          </a:xfrm>
        </p:spPr>
        <p:txBody>
          <a:bodyPr/>
          <a:lstStyle/>
          <a:p>
            <a:r>
              <a:rPr lang="en-US"/>
              <a:t>Click to edit Master title style</a:t>
            </a:r>
          </a:p>
        </p:txBody>
      </p:sp>
    </p:spTree>
    <p:extLst>
      <p:ext uri="{BB962C8B-B14F-4D97-AF65-F5344CB8AC3E}">
        <p14:creationId xmlns:p14="http://schemas.microsoft.com/office/powerpoint/2010/main" val="2198867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33367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Org Chart layout">
    <p:spTree>
      <p:nvGrpSpPr>
        <p:cNvPr id="1" name=""/>
        <p:cNvGrpSpPr/>
        <p:nvPr/>
      </p:nvGrpSpPr>
      <p:grpSpPr>
        <a:xfrm>
          <a:off x="0" y="0"/>
          <a:ext cx="0" cy="0"/>
          <a:chOff x="0" y="0"/>
          <a:chExt cx="0" cy="0"/>
        </a:xfrm>
      </p:grpSpPr>
      <p:sp>
        <p:nvSpPr>
          <p:cNvPr id="9" name="Title Placeholder 1"/>
          <p:cNvSpPr>
            <a:spLocks noGrp="1"/>
          </p:cNvSpPr>
          <p:nvPr>
            <p:ph type="title"/>
          </p:nvPr>
        </p:nvSpPr>
        <p:spPr bwMode="auto">
          <a:xfrm>
            <a:off x="457200" y="249002"/>
            <a:ext cx="8229600" cy="484188"/>
          </a:xfrm>
          <a:prstGeom prst="rect">
            <a:avLst/>
          </a:prstGeom>
          <a:noFill/>
          <a:ln w="9525">
            <a:noFill/>
            <a:miter lim="800000"/>
            <a:headEnd/>
            <a:tailEnd/>
          </a:ln>
        </p:spPr>
        <p:txBody>
          <a:bodyPr/>
          <a:lstStyle>
            <a:lvl1pPr algn="ctr">
              <a:defRPr/>
            </a:lvl1pPr>
          </a:lstStyle>
          <a:p>
            <a:pPr lvl="0"/>
            <a:r>
              <a:rPr lang="en-US"/>
              <a:t>Click to edit Master title style</a:t>
            </a:r>
          </a:p>
        </p:txBody>
      </p:sp>
      <p:sp>
        <p:nvSpPr>
          <p:cNvPr id="5" name="Date Placeholder 7"/>
          <p:cNvSpPr>
            <a:spLocks noGrp="1"/>
          </p:cNvSpPr>
          <p:nvPr>
            <p:ph type="dt" sz="half" idx="10"/>
          </p:nvPr>
        </p:nvSpPr>
        <p:spPr>
          <a:xfrm>
            <a:off x="3505200" y="6602373"/>
            <a:ext cx="2133600" cy="178813"/>
          </a:xfrm>
          <a:prstGeom prst="rect">
            <a:avLst/>
          </a:prstGeom>
        </p:spPr>
        <p:txBody>
          <a:bodyPr/>
          <a:lstStyle>
            <a:lvl1pPr algn="ctr">
              <a:lnSpc>
                <a:spcPct val="90000"/>
              </a:lnSpc>
              <a:defRPr sz="900">
                <a:solidFill>
                  <a:schemeClr val="tx1">
                    <a:tint val="75000"/>
                  </a:schemeClr>
                </a:solidFill>
                <a:latin typeface="Times New Roman" pitchFamily="18" charset="0"/>
                <a:cs typeface="Times New Roman" pitchFamily="18" charset="0"/>
              </a:defRPr>
            </a:lvl1pPr>
          </a:lstStyle>
          <a:p>
            <a:fld id="{A568B638-561C-7741-A9B8-A78D248ABA2E}" type="datetimeFigureOut">
              <a:rPr lang="en-US" smtClean="0"/>
              <a:t>1/29/2018</a:t>
            </a:fld>
            <a:endParaRPr lang="en-US"/>
          </a:p>
        </p:txBody>
      </p:sp>
    </p:spTree>
    <p:extLst>
      <p:ext uri="{BB962C8B-B14F-4D97-AF65-F5344CB8AC3E}">
        <p14:creationId xmlns:p14="http://schemas.microsoft.com/office/powerpoint/2010/main" val="2671107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0" y="65"/>
            <a:ext cx="9143825" cy="6857868"/>
          </a:xfrm>
          <a:prstGeom prst="rect">
            <a:avLst/>
          </a:prstGeom>
        </p:spPr>
      </p:pic>
      <p:pic>
        <p:nvPicPr>
          <p:cNvPr id="10" name="Picture 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448550" y="6338371"/>
            <a:ext cx="1329900" cy="316766"/>
          </a:xfrm>
          <a:prstGeom prst="rect">
            <a:avLst/>
          </a:prstGeom>
        </p:spPr>
      </p:pic>
      <p:sp>
        <p:nvSpPr>
          <p:cNvPr id="1026" name="Title Placeholder 1"/>
          <p:cNvSpPr>
            <a:spLocks noGrp="1"/>
          </p:cNvSpPr>
          <p:nvPr>
            <p:ph type="title"/>
          </p:nvPr>
        </p:nvSpPr>
        <p:spPr bwMode="auto">
          <a:xfrm>
            <a:off x="183860" y="244475"/>
            <a:ext cx="8628678" cy="4847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188688" y="1445477"/>
            <a:ext cx="8642640"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6"/>
          <p:cNvSpPr>
            <a:spLocks noChangeArrowheads="1"/>
          </p:cNvSpPr>
          <p:nvPr/>
        </p:nvSpPr>
        <p:spPr bwMode="auto">
          <a:xfrm flipH="1">
            <a:off x="22695" y="6513051"/>
            <a:ext cx="210301" cy="152400"/>
          </a:xfrm>
          <a:prstGeom prst="rect">
            <a:avLst/>
          </a:prstGeom>
          <a:noFill/>
          <a:ln w="9525">
            <a:noFill/>
            <a:miter lim="800000"/>
            <a:headEnd/>
            <a:tailEnd/>
          </a:ln>
          <a:effectLst/>
        </p:spPr>
        <p:txBody>
          <a:bodyPr lIns="0" tIns="0" rIns="0" bIns="0"/>
          <a:lstStyle/>
          <a:p>
            <a:pPr algn="r" defTabSz="173038">
              <a:lnSpc>
                <a:spcPct val="90000"/>
              </a:lnSpc>
              <a:tabLst>
                <a:tab pos="230188" algn="l"/>
              </a:tabLst>
              <a:defRPr/>
            </a:pPr>
            <a:fld id="{040BB257-551A-4736-B50F-DCF1BA034C06}" type="slidenum">
              <a:rPr lang="en-US" sz="1000" smtClean="0">
                <a:solidFill>
                  <a:schemeClr val="bg1">
                    <a:lumMod val="75000"/>
                  </a:schemeClr>
                </a:solidFill>
                <a:latin typeface="Arial" pitchFamily="34" charset="0"/>
                <a:cs typeface="Arial" pitchFamily="34" charset="0"/>
              </a:rPr>
              <a:pPr algn="r" defTabSz="173038">
                <a:lnSpc>
                  <a:spcPct val="90000"/>
                </a:lnSpc>
                <a:tabLst>
                  <a:tab pos="230188" algn="l"/>
                </a:tabLst>
                <a:defRPr/>
              </a:pPr>
              <a:t>‹#›</a:t>
            </a:fld>
            <a:endParaRPr lang="en-US" sz="1000" dirty="0">
              <a:solidFill>
                <a:schemeClr val="bg1">
                  <a:lumMod val="75000"/>
                </a:schemeClr>
              </a:solidFill>
              <a:latin typeface="Arial" pitchFamily="34" charset="0"/>
              <a:cs typeface="Arial" pitchFamily="34" charset="0"/>
            </a:endParaRPr>
          </a:p>
        </p:txBody>
      </p:sp>
    </p:spTree>
    <p:extLst>
      <p:ext uri="{BB962C8B-B14F-4D97-AF65-F5344CB8AC3E}">
        <p14:creationId xmlns:p14="http://schemas.microsoft.com/office/powerpoint/2010/main" val="2081848127"/>
      </p:ext>
    </p:extLst>
  </p:cSld>
  <p:clrMap bg1="lt1" tx1="dk1" bg2="lt2" tx2="dk2" accent1="accent1" accent2="accent2" accent3="accent3" accent4="accent4" accent5="accent5" accent6="accent6" hlink="hlink" folHlink="folHlink"/>
  <p:sldLayoutIdLst>
    <p:sldLayoutId id="2147483661" r:id="rId1"/>
    <p:sldLayoutId id="2147483670" r:id="rId2"/>
    <p:sldLayoutId id="2147483662" r:id="rId3"/>
    <p:sldLayoutId id="2147483663" r:id="rId4"/>
    <p:sldLayoutId id="2147483664" r:id="rId5"/>
    <p:sldLayoutId id="2147483665" r:id="rId6"/>
    <p:sldLayoutId id="2147483666" r:id="rId7"/>
    <p:sldLayoutId id="2147483667" r:id="rId8"/>
    <p:sldLayoutId id="2147483668" r:id="rId9"/>
  </p:sldLayoutIdLst>
  <p:txStyles>
    <p:titleStyle>
      <a:lvl1pPr algn="l" rtl="0" eaLnBrk="1" fontAlgn="base" hangingPunct="1">
        <a:lnSpc>
          <a:spcPct val="85000"/>
        </a:lnSpc>
        <a:spcBef>
          <a:spcPct val="0"/>
        </a:spcBef>
        <a:spcAft>
          <a:spcPct val="0"/>
        </a:spcAft>
        <a:defRPr sz="3000" kern="1200">
          <a:solidFill>
            <a:schemeClr val="tx2"/>
          </a:solidFill>
          <a:latin typeface="Arial Black" pitchFamily="34" charset="0"/>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2"/>
        </a:buClr>
        <a:buFont typeface="Arial" charset="0"/>
        <a:buChar char="•"/>
        <a:defRPr sz="28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2"/>
        </a:buClr>
        <a:buFont typeface="Arial" charset="0"/>
        <a:buChar char="–"/>
        <a:defRPr sz="24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2"/>
        </a:buClr>
        <a:buFont typeface="Arial" charset="0"/>
        <a:buChar char="–"/>
        <a:defRPr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2"/>
        </a:buClr>
        <a:buFont typeface="Arial" charset="0"/>
        <a:buChar char="»"/>
        <a:defRPr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7.jpeg"/><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hyperlink" Target="http://eclipseice.ornl.gov/downloads/iceman/oclimax" TargetMode="External"/><Relationship Id="rId2" Type="http://schemas.openxmlformats.org/officeDocument/2006/relationships/hyperlink" Target="http://eclipseice.ornl.gov/downloads/iceman/oclimax/getoclimax"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emf"/><Relationship Id="rId1" Type="http://schemas.openxmlformats.org/officeDocument/2006/relationships/slideLayout" Target="../slideLayouts/slideLayout7.xml"/><Relationship Id="rId6" Type="http://schemas.openxmlformats.org/officeDocument/2006/relationships/image" Target="../media/image40.gif"/><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jpeg"/></Relationships>
</file>

<file path=ppt/slides/_rels/slide2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 Id="rId5" Type="http://schemas.openxmlformats.org/officeDocument/2006/relationships/image" Target="../media/image68.png"/><Relationship Id="rId4" Type="http://schemas.openxmlformats.org/officeDocument/2006/relationships/image" Target="../media/image67.png"/></Relationships>
</file>

<file path=ppt/slides/_rels/slide3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8" Type="http://schemas.openxmlformats.org/officeDocument/2006/relationships/image" Target="../media/image76.gif"/><Relationship Id="rId3" Type="http://schemas.openxmlformats.org/officeDocument/2006/relationships/image" Target="../media/image71.png"/><Relationship Id="rId7" Type="http://schemas.openxmlformats.org/officeDocument/2006/relationships/image" Target="../media/image75.gif"/><Relationship Id="rId2" Type="http://schemas.openxmlformats.org/officeDocument/2006/relationships/image" Target="../media/image70.jpeg"/><Relationship Id="rId1" Type="http://schemas.openxmlformats.org/officeDocument/2006/relationships/slideLayout" Target="../slideLayouts/slideLayout7.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jpeg"/></Relationships>
</file>

<file path=ppt/slides/_rels/slide35.xml.rels><?xml version="1.0" encoding="UTF-8" standalone="yes"?>
<Relationships xmlns="http://schemas.openxmlformats.org/package/2006/relationships"><Relationship Id="rId8" Type="http://schemas.openxmlformats.org/officeDocument/2006/relationships/image" Target="../media/image82.jpg"/><Relationship Id="rId3" Type="http://schemas.openxmlformats.org/officeDocument/2006/relationships/image" Target="../media/image77.jpg"/><Relationship Id="rId7" Type="http://schemas.openxmlformats.org/officeDocument/2006/relationships/image" Target="../media/image81.jpg"/><Relationship Id="rId2" Type="http://schemas.openxmlformats.org/officeDocument/2006/relationships/image" Target="../media/image71.png"/><Relationship Id="rId1" Type="http://schemas.openxmlformats.org/officeDocument/2006/relationships/slideLayout" Target="../slideLayouts/slideLayout7.xml"/><Relationship Id="rId6" Type="http://schemas.openxmlformats.org/officeDocument/2006/relationships/image" Target="../media/image80.jpg"/><Relationship Id="rId5" Type="http://schemas.openxmlformats.org/officeDocument/2006/relationships/image" Target="../media/image79.jpg"/><Relationship Id="rId4" Type="http://schemas.openxmlformats.org/officeDocument/2006/relationships/image" Target="../media/image78.jpg"/></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85.png"/><Relationship Id="rId4" Type="http://schemas.openxmlformats.org/officeDocument/2006/relationships/image" Target="../media/image84.png"/></Relationships>
</file>

<file path=ppt/slides/_rels/slide37.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emf"/><Relationship Id="rId1" Type="http://schemas.openxmlformats.org/officeDocument/2006/relationships/slideLayout" Target="../slideLayouts/slideLayout7.xml"/><Relationship Id="rId5" Type="http://schemas.openxmlformats.org/officeDocument/2006/relationships/image" Target="../media/image89.emf"/><Relationship Id="rId4" Type="http://schemas.openxmlformats.org/officeDocument/2006/relationships/image" Target="../media/image88.emf"/></Relationships>
</file>

<file path=ppt/slides/_rels/slide3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tiff"/><Relationship Id="rId1" Type="http://schemas.openxmlformats.org/officeDocument/2006/relationships/slideLayout" Target="../slideLayouts/slideLayout7.xml"/><Relationship Id="rId4" Type="http://schemas.openxmlformats.org/officeDocument/2006/relationships/image" Target="../media/image93.tiff"/></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9.png"/><Relationship Id="rId5" Type="http://schemas.openxmlformats.org/officeDocument/2006/relationships/image" Target="../media/image14.png"/><Relationship Id="rId4" Type="http://schemas.openxmlformats.org/officeDocument/2006/relationships/image" Target="../media/image13.wmf"/></Relationships>
</file>

<file path=ppt/slides/_rels/slide40.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emf"/><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41.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102.jpg"/><Relationship Id="rId1" Type="http://schemas.openxmlformats.org/officeDocument/2006/relationships/slideLayout" Target="../slideLayouts/slideLayout7.xml"/><Relationship Id="rId5" Type="http://schemas.openxmlformats.org/officeDocument/2006/relationships/image" Target="../media/image105.png"/><Relationship Id="rId4" Type="http://schemas.openxmlformats.org/officeDocument/2006/relationships/image" Target="../media/image104.png"/></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18.wmf"/><Relationship Id="rId5" Type="http://schemas.openxmlformats.org/officeDocument/2006/relationships/oleObject" Target="../embeddings/oleObject3.bin"/><Relationship Id="rId10" Type="http://schemas.openxmlformats.org/officeDocument/2006/relationships/image" Target="../media/image20.wmf"/><Relationship Id="rId4" Type="http://schemas.openxmlformats.org/officeDocument/2006/relationships/image" Target="../media/image17.wmf"/><Relationship Id="rId9" Type="http://schemas.openxmlformats.org/officeDocument/2006/relationships/oleObject" Target="../embeddings/oleObject5.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226796C-070E-4C29-85CF-CE3AB2198472}"/>
              </a:ext>
            </a:extLst>
          </p:cNvPr>
          <p:cNvSpPr>
            <a:spLocks noGrp="1"/>
          </p:cNvSpPr>
          <p:nvPr>
            <p:ph type="ctrTitle"/>
          </p:nvPr>
        </p:nvSpPr>
        <p:spPr>
          <a:xfrm>
            <a:off x="260646" y="710723"/>
            <a:ext cx="4454622" cy="1665199"/>
          </a:xfrm>
        </p:spPr>
        <p:txBody>
          <a:bodyPr/>
          <a:lstStyle/>
          <a:p>
            <a:r>
              <a:rPr lang="en-US" dirty="0"/>
              <a:t>Data analysis, DFT modeling, and INS simulation at VISION</a:t>
            </a:r>
          </a:p>
        </p:txBody>
      </p:sp>
      <p:sp>
        <p:nvSpPr>
          <p:cNvPr id="9" name="Subtitle 2">
            <a:extLst>
              <a:ext uri="{FF2B5EF4-FFF2-40B4-BE49-F238E27FC236}">
                <a16:creationId xmlns:a16="http://schemas.microsoft.com/office/drawing/2014/main" id="{BBF20199-F5E5-46F1-A497-B938952486C3}"/>
              </a:ext>
            </a:extLst>
          </p:cNvPr>
          <p:cNvSpPr>
            <a:spLocks noGrp="1"/>
          </p:cNvSpPr>
          <p:nvPr>
            <p:ph type="subTitle" idx="1"/>
          </p:nvPr>
        </p:nvSpPr>
        <p:spPr>
          <a:xfrm>
            <a:off x="401464" y="4724400"/>
            <a:ext cx="4170536" cy="424732"/>
          </a:xfrm>
        </p:spPr>
        <p:txBody>
          <a:bodyPr/>
          <a:lstStyle/>
          <a:p>
            <a:r>
              <a:rPr lang="en-US" dirty="0" err="1"/>
              <a:t>Yongqiang</a:t>
            </a:r>
            <a:r>
              <a:rPr lang="en-US" dirty="0"/>
              <a:t> (YQ) Cheng</a:t>
            </a:r>
          </a:p>
        </p:txBody>
      </p:sp>
    </p:spTree>
    <p:extLst>
      <p:ext uri="{BB962C8B-B14F-4D97-AF65-F5344CB8AC3E}">
        <p14:creationId xmlns:p14="http://schemas.microsoft.com/office/powerpoint/2010/main" val="1046630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BE4D4-BD9F-4079-9BB5-B9596B5162D4}"/>
              </a:ext>
            </a:extLst>
          </p:cNvPr>
          <p:cNvSpPr>
            <a:spLocks noGrp="1"/>
          </p:cNvSpPr>
          <p:nvPr>
            <p:ph type="title"/>
          </p:nvPr>
        </p:nvSpPr>
        <p:spPr>
          <a:xfrm>
            <a:off x="193385" y="253529"/>
            <a:ext cx="8628678" cy="880369"/>
          </a:xfrm>
        </p:spPr>
        <p:txBody>
          <a:bodyPr/>
          <a:lstStyle/>
          <a:p>
            <a:r>
              <a:rPr lang="en-US" dirty="0"/>
              <a:t>VISION data processing scripts and algorithms</a:t>
            </a:r>
          </a:p>
        </p:txBody>
      </p:sp>
      <p:pic>
        <p:nvPicPr>
          <p:cNvPr id="4" name="Picture 3">
            <a:extLst>
              <a:ext uri="{FF2B5EF4-FFF2-40B4-BE49-F238E27FC236}">
                <a16:creationId xmlns:a16="http://schemas.microsoft.com/office/drawing/2014/main" id="{01739608-DB04-4E6E-9316-9CC8874F9755}"/>
              </a:ext>
            </a:extLst>
          </p:cNvPr>
          <p:cNvPicPr>
            <a:picLocks noChangeAspect="1"/>
          </p:cNvPicPr>
          <p:nvPr/>
        </p:nvPicPr>
        <p:blipFill>
          <a:blip r:embed="rId2"/>
          <a:stretch>
            <a:fillRect/>
          </a:stretch>
        </p:blipFill>
        <p:spPr>
          <a:xfrm>
            <a:off x="398089" y="1360288"/>
            <a:ext cx="3209925" cy="4933950"/>
          </a:xfrm>
          <a:prstGeom prst="rect">
            <a:avLst/>
          </a:prstGeom>
        </p:spPr>
      </p:pic>
      <p:pic>
        <p:nvPicPr>
          <p:cNvPr id="5" name="Picture 4">
            <a:extLst>
              <a:ext uri="{FF2B5EF4-FFF2-40B4-BE49-F238E27FC236}">
                <a16:creationId xmlns:a16="http://schemas.microsoft.com/office/drawing/2014/main" id="{39E62E43-19BD-490E-AB91-72A296C413EF}"/>
              </a:ext>
            </a:extLst>
          </p:cNvPr>
          <p:cNvPicPr>
            <a:picLocks noChangeAspect="1"/>
          </p:cNvPicPr>
          <p:nvPr/>
        </p:nvPicPr>
        <p:blipFill>
          <a:blip r:embed="rId3"/>
          <a:stretch>
            <a:fillRect/>
          </a:stretch>
        </p:blipFill>
        <p:spPr>
          <a:xfrm>
            <a:off x="3905705" y="927868"/>
            <a:ext cx="4495800" cy="2419350"/>
          </a:xfrm>
          <a:prstGeom prst="rect">
            <a:avLst/>
          </a:prstGeom>
        </p:spPr>
      </p:pic>
      <p:pic>
        <p:nvPicPr>
          <p:cNvPr id="6" name="Picture 5">
            <a:extLst>
              <a:ext uri="{FF2B5EF4-FFF2-40B4-BE49-F238E27FC236}">
                <a16:creationId xmlns:a16="http://schemas.microsoft.com/office/drawing/2014/main" id="{4804CF21-BC6E-49CE-B51A-FC57454B94B6}"/>
              </a:ext>
            </a:extLst>
          </p:cNvPr>
          <p:cNvPicPr>
            <a:picLocks noChangeAspect="1"/>
          </p:cNvPicPr>
          <p:nvPr/>
        </p:nvPicPr>
        <p:blipFill>
          <a:blip r:embed="rId4"/>
          <a:stretch>
            <a:fillRect/>
          </a:stretch>
        </p:blipFill>
        <p:spPr>
          <a:xfrm>
            <a:off x="4769979" y="3588273"/>
            <a:ext cx="2581275" cy="2819400"/>
          </a:xfrm>
          <a:prstGeom prst="rect">
            <a:avLst/>
          </a:prstGeom>
        </p:spPr>
      </p:pic>
    </p:spTree>
    <p:extLst>
      <p:ext uri="{BB962C8B-B14F-4D97-AF65-F5344CB8AC3E}">
        <p14:creationId xmlns:p14="http://schemas.microsoft.com/office/powerpoint/2010/main" val="19418385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2B43AE-5D81-453D-8084-679A0DA0C6AF}"/>
              </a:ext>
            </a:extLst>
          </p:cNvPr>
          <p:cNvPicPr>
            <a:picLocks noChangeAspect="1"/>
          </p:cNvPicPr>
          <p:nvPr/>
        </p:nvPicPr>
        <p:blipFill>
          <a:blip r:embed="rId2"/>
          <a:stretch>
            <a:fillRect/>
          </a:stretch>
        </p:blipFill>
        <p:spPr>
          <a:xfrm>
            <a:off x="674557" y="0"/>
            <a:ext cx="7794885" cy="6858000"/>
          </a:xfrm>
          <a:prstGeom prst="rect">
            <a:avLst/>
          </a:prstGeom>
        </p:spPr>
      </p:pic>
    </p:spTree>
    <p:extLst>
      <p:ext uri="{BB962C8B-B14F-4D97-AF65-F5344CB8AC3E}">
        <p14:creationId xmlns:p14="http://schemas.microsoft.com/office/powerpoint/2010/main" val="631697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3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25944" y="572678"/>
            <a:ext cx="4957792" cy="2833024"/>
          </a:xfrm>
          <a:prstGeom prst="rect">
            <a:avLst/>
          </a:prstGeom>
        </p:spPr>
      </p:pic>
      <p:sp>
        <p:nvSpPr>
          <p:cNvPr id="2" name="Title 1"/>
          <p:cNvSpPr>
            <a:spLocks noGrp="1"/>
          </p:cNvSpPr>
          <p:nvPr>
            <p:ph type="title"/>
          </p:nvPr>
        </p:nvSpPr>
        <p:spPr>
          <a:xfrm>
            <a:off x="193385" y="253529"/>
            <a:ext cx="8628678" cy="415498"/>
          </a:xfrm>
        </p:spPr>
        <p:txBody>
          <a:bodyPr/>
          <a:lstStyle/>
          <a:p>
            <a:r>
              <a:rPr lang="en-US" sz="2400" dirty="0"/>
              <a:t>Integrated modeling for data interpretation</a:t>
            </a:r>
          </a:p>
        </p:txBody>
      </p:sp>
      <p:sp>
        <p:nvSpPr>
          <p:cNvPr id="3" name="TextBox 2"/>
          <p:cNvSpPr txBox="1"/>
          <p:nvPr/>
        </p:nvSpPr>
        <p:spPr>
          <a:xfrm>
            <a:off x="604509" y="830598"/>
            <a:ext cx="2634095" cy="830997"/>
          </a:xfrm>
          <a:prstGeom prst="rect">
            <a:avLst/>
          </a:prstGeom>
          <a:noFill/>
        </p:spPr>
        <p:txBody>
          <a:bodyPr wrap="square" rtlCol="0">
            <a:spAutoFit/>
          </a:bodyPr>
          <a:lstStyle>
            <a:defPPr>
              <a:defRPr lang="en-US"/>
            </a:defPPr>
            <a:lvl1pPr marL="0" algn="l" defTabSz="1828800" rtl="0" eaLnBrk="1" latinLnBrk="0" hangingPunct="1">
              <a:defRPr sz="7200" kern="1200">
                <a:solidFill>
                  <a:schemeClr val="tx1"/>
                </a:solidFill>
                <a:latin typeface="+mn-lt"/>
                <a:ea typeface="+mn-ea"/>
                <a:cs typeface="+mn-cs"/>
              </a:defRPr>
            </a:lvl1pPr>
            <a:lvl2pPr marL="1828800" algn="l" defTabSz="1828800" rtl="0" eaLnBrk="1" latinLnBrk="0" hangingPunct="1">
              <a:defRPr sz="7200" kern="1200">
                <a:solidFill>
                  <a:schemeClr val="tx1"/>
                </a:solidFill>
                <a:latin typeface="+mn-lt"/>
                <a:ea typeface="+mn-ea"/>
                <a:cs typeface="+mn-cs"/>
              </a:defRPr>
            </a:lvl2pPr>
            <a:lvl3pPr marL="3657600" algn="l" defTabSz="1828800" rtl="0" eaLnBrk="1" latinLnBrk="0" hangingPunct="1">
              <a:defRPr sz="7200" kern="1200">
                <a:solidFill>
                  <a:schemeClr val="tx1"/>
                </a:solidFill>
                <a:latin typeface="+mn-lt"/>
                <a:ea typeface="+mn-ea"/>
                <a:cs typeface="+mn-cs"/>
              </a:defRPr>
            </a:lvl3pPr>
            <a:lvl4pPr marL="5486400" algn="l" defTabSz="1828800" rtl="0" eaLnBrk="1" latinLnBrk="0" hangingPunct="1">
              <a:defRPr sz="7200" kern="1200">
                <a:solidFill>
                  <a:schemeClr val="tx1"/>
                </a:solidFill>
                <a:latin typeface="+mn-lt"/>
                <a:ea typeface="+mn-ea"/>
                <a:cs typeface="+mn-cs"/>
              </a:defRPr>
            </a:lvl4pPr>
            <a:lvl5pPr marL="7315200" algn="l" defTabSz="1828800" rtl="0" eaLnBrk="1" latinLnBrk="0" hangingPunct="1">
              <a:defRPr sz="7200" kern="1200">
                <a:solidFill>
                  <a:schemeClr val="tx1"/>
                </a:solidFill>
                <a:latin typeface="+mn-lt"/>
                <a:ea typeface="+mn-ea"/>
                <a:cs typeface="+mn-cs"/>
              </a:defRPr>
            </a:lvl5pPr>
            <a:lvl6pPr marL="9144000" algn="l" defTabSz="1828800" rtl="0" eaLnBrk="1" latinLnBrk="0" hangingPunct="1">
              <a:defRPr sz="7200" kern="1200">
                <a:solidFill>
                  <a:schemeClr val="tx1"/>
                </a:solidFill>
                <a:latin typeface="+mn-lt"/>
                <a:ea typeface="+mn-ea"/>
                <a:cs typeface="+mn-cs"/>
              </a:defRPr>
            </a:lvl6pPr>
            <a:lvl7pPr marL="10972800" algn="l" defTabSz="1828800" rtl="0" eaLnBrk="1" latinLnBrk="0" hangingPunct="1">
              <a:defRPr sz="7200" kern="1200">
                <a:solidFill>
                  <a:schemeClr val="tx1"/>
                </a:solidFill>
                <a:latin typeface="+mn-lt"/>
                <a:ea typeface="+mn-ea"/>
                <a:cs typeface="+mn-cs"/>
              </a:defRPr>
            </a:lvl7pPr>
            <a:lvl8pPr marL="12801600" algn="l" defTabSz="1828800" rtl="0" eaLnBrk="1" latinLnBrk="0" hangingPunct="1">
              <a:defRPr sz="7200" kern="1200">
                <a:solidFill>
                  <a:schemeClr val="tx1"/>
                </a:solidFill>
                <a:latin typeface="+mn-lt"/>
                <a:ea typeface="+mn-ea"/>
                <a:cs typeface="+mn-cs"/>
              </a:defRPr>
            </a:lvl8pPr>
            <a:lvl9pPr marL="14630400" algn="l" defTabSz="1828800" rtl="0" eaLnBrk="1" latinLnBrk="0" hangingPunct="1">
              <a:defRPr sz="7200" kern="1200">
                <a:solidFill>
                  <a:schemeClr val="tx1"/>
                </a:solidFill>
                <a:latin typeface="+mn-lt"/>
                <a:ea typeface="+mn-ea"/>
                <a:cs typeface="+mn-cs"/>
              </a:defRPr>
            </a:lvl9pPr>
          </a:lstStyle>
          <a:p>
            <a:r>
              <a:rPr lang="en-GB" sz="1600" b="1" dirty="0">
                <a:sym typeface="Arial" charset="0"/>
              </a:rPr>
              <a:t>VISION </a:t>
            </a:r>
            <a:r>
              <a:rPr lang="en-GB" sz="1600" dirty="0">
                <a:sym typeface="Arial" charset="0"/>
              </a:rPr>
              <a:t>and </a:t>
            </a:r>
            <a:r>
              <a:rPr lang="en-GB" sz="1600" b="1" dirty="0" err="1">
                <a:sym typeface="Arial" charset="0"/>
              </a:rPr>
              <a:t>VirtuES</a:t>
            </a:r>
            <a:r>
              <a:rPr lang="en-GB" sz="1600" dirty="0">
                <a:sym typeface="Arial" charset="0"/>
              </a:rPr>
              <a:t> (Virtual Experiments in Spectroscopy) </a:t>
            </a:r>
          </a:p>
        </p:txBody>
      </p:sp>
      <p:grpSp>
        <p:nvGrpSpPr>
          <p:cNvPr id="53" name="Group 52"/>
          <p:cNvGrpSpPr/>
          <p:nvPr/>
        </p:nvGrpSpPr>
        <p:grpSpPr>
          <a:xfrm>
            <a:off x="833068" y="3353150"/>
            <a:ext cx="7992149" cy="3272871"/>
            <a:chOff x="4492199" y="1412130"/>
            <a:chExt cx="7555643" cy="6243396"/>
          </a:xfrm>
        </p:grpSpPr>
        <p:sp>
          <p:nvSpPr>
            <p:cNvPr id="7" name="TextBox 6"/>
            <p:cNvSpPr txBox="1"/>
            <p:nvPr/>
          </p:nvSpPr>
          <p:spPr>
            <a:xfrm>
              <a:off x="4574950" y="1412130"/>
              <a:ext cx="946288" cy="1937500"/>
            </a:xfrm>
            <a:prstGeom prst="rect">
              <a:avLst/>
            </a:prstGeom>
            <a:solidFill>
              <a:schemeClr val="bg1">
                <a:lumMod val="40000"/>
                <a:lumOff val="60000"/>
              </a:schemeClr>
            </a:solidFill>
            <a:ln>
              <a:solidFill>
                <a:srgbClr val="C00000"/>
              </a:solidFill>
            </a:ln>
          </p:spPr>
          <p:txBody>
            <a:bodyPr wrap="square" rtlCol="0">
              <a:spAutoFit/>
            </a:bodyPr>
            <a:lstStyle/>
            <a:p>
              <a:r>
                <a:rPr lang="en-US" sz="1200" dirty="0"/>
                <a:t>CASTEP</a:t>
              </a:r>
            </a:p>
            <a:p>
              <a:r>
                <a:rPr lang="en-US" sz="1200" dirty="0"/>
                <a:t>VASP</a:t>
              </a:r>
            </a:p>
            <a:p>
              <a:r>
                <a:rPr lang="en-US" sz="1200" dirty="0"/>
                <a:t>QE</a:t>
              </a:r>
            </a:p>
            <a:p>
              <a:r>
                <a:rPr lang="en-US" sz="1200" dirty="0"/>
                <a:t>CP2K</a:t>
              </a:r>
            </a:p>
            <a:p>
              <a:r>
                <a:rPr lang="en-US" sz="1200" dirty="0"/>
                <a:t>Gaussian</a:t>
              </a:r>
            </a:p>
          </p:txBody>
        </p:sp>
        <p:sp>
          <p:nvSpPr>
            <p:cNvPr id="8" name="TextBox 7"/>
            <p:cNvSpPr txBox="1"/>
            <p:nvPr/>
          </p:nvSpPr>
          <p:spPr>
            <a:xfrm>
              <a:off x="5941471" y="1946879"/>
              <a:ext cx="1380130" cy="880681"/>
            </a:xfrm>
            <a:prstGeom prst="rect">
              <a:avLst/>
            </a:prstGeom>
            <a:solidFill>
              <a:schemeClr val="bg1">
                <a:lumMod val="40000"/>
                <a:lumOff val="60000"/>
              </a:schemeClr>
            </a:solidFill>
            <a:ln>
              <a:solidFill>
                <a:srgbClr val="C00000"/>
              </a:solidFill>
            </a:ln>
          </p:spPr>
          <p:txBody>
            <a:bodyPr wrap="square" rtlCol="0">
              <a:spAutoFit/>
            </a:bodyPr>
            <a:lstStyle/>
            <a:p>
              <a:r>
                <a:rPr lang="en-US" sz="1200" dirty="0"/>
                <a:t>Vibrational modes and frequencies</a:t>
              </a:r>
            </a:p>
          </p:txBody>
        </p:sp>
        <p:sp>
          <p:nvSpPr>
            <p:cNvPr id="9" name="TextBox 8"/>
            <p:cNvSpPr txBox="1"/>
            <p:nvPr/>
          </p:nvSpPr>
          <p:spPr>
            <a:xfrm>
              <a:off x="7730903" y="1934309"/>
              <a:ext cx="1104960" cy="880681"/>
            </a:xfrm>
            <a:prstGeom prst="rect">
              <a:avLst/>
            </a:prstGeom>
            <a:solidFill>
              <a:schemeClr val="bg1">
                <a:lumMod val="40000"/>
                <a:lumOff val="60000"/>
              </a:schemeClr>
            </a:solidFill>
            <a:ln>
              <a:solidFill>
                <a:srgbClr val="C00000"/>
              </a:solidFill>
            </a:ln>
          </p:spPr>
          <p:txBody>
            <a:bodyPr wrap="square" rtlCol="0">
              <a:spAutoFit/>
            </a:bodyPr>
            <a:lstStyle/>
            <a:p>
              <a:r>
                <a:rPr lang="en-US" sz="1200" dirty="0"/>
                <a:t>INS simulation (</a:t>
              </a:r>
              <a:r>
                <a:rPr lang="en-US" sz="1200" dirty="0" err="1"/>
                <a:t>OClimax</a:t>
              </a:r>
              <a:r>
                <a:rPr lang="en-US" sz="1200" dirty="0"/>
                <a:t>)</a:t>
              </a:r>
            </a:p>
          </p:txBody>
        </p:sp>
        <p:sp>
          <p:nvSpPr>
            <p:cNvPr id="10" name="TextBox 9"/>
            <p:cNvSpPr txBox="1"/>
            <p:nvPr/>
          </p:nvSpPr>
          <p:spPr>
            <a:xfrm>
              <a:off x="9285746" y="1878525"/>
              <a:ext cx="1483014" cy="880681"/>
            </a:xfrm>
            <a:prstGeom prst="rect">
              <a:avLst/>
            </a:prstGeom>
            <a:solidFill>
              <a:schemeClr val="bg1">
                <a:lumMod val="40000"/>
                <a:lumOff val="60000"/>
              </a:schemeClr>
            </a:solidFill>
            <a:ln>
              <a:solidFill>
                <a:srgbClr val="C00000"/>
              </a:solidFill>
            </a:ln>
          </p:spPr>
          <p:txBody>
            <a:bodyPr wrap="square" rtlCol="0">
              <a:spAutoFit/>
            </a:bodyPr>
            <a:lstStyle/>
            <a:p>
              <a:r>
                <a:rPr lang="en-US" sz="1200" dirty="0"/>
                <a:t>Simulated INS spectra</a:t>
              </a:r>
            </a:p>
          </p:txBody>
        </p:sp>
        <p:sp>
          <p:nvSpPr>
            <p:cNvPr id="11" name="TextBox 10"/>
            <p:cNvSpPr txBox="1"/>
            <p:nvPr/>
          </p:nvSpPr>
          <p:spPr>
            <a:xfrm>
              <a:off x="4657247" y="3604618"/>
              <a:ext cx="667787" cy="528409"/>
            </a:xfrm>
            <a:prstGeom prst="rect">
              <a:avLst/>
            </a:prstGeom>
            <a:solidFill>
              <a:schemeClr val="bg1">
                <a:lumMod val="40000"/>
                <a:lumOff val="60000"/>
              </a:schemeClr>
            </a:solidFill>
            <a:ln>
              <a:solidFill>
                <a:srgbClr val="C00000"/>
              </a:solidFill>
            </a:ln>
          </p:spPr>
          <p:txBody>
            <a:bodyPr wrap="square" rtlCol="0">
              <a:spAutoFit/>
            </a:bodyPr>
            <a:lstStyle/>
            <a:p>
              <a:r>
                <a:rPr lang="en-US" sz="1200" dirty="0"/>
                <a:t>Sample</a:t>
              </a:r>
            </a:p>
          </p:txBody>
        </p:sp>
        <p:sp>
          <p:nvSpPr>
            <p:cNvPr id="12" name="TextBox 11"/>
            <p:cNvSpPr txBox="1"/>
            <p:nvPr/>
          </p:nvSpPr>
          <p:spPr>
            <a:xfrm>
              <a:off x="6118949" y="3587207"/>
              <a:ext cx="671204" cy="528409"/>
            </a:xfrm>
            <a:prstGeom prst="rect">
              <a:avLst/>
            </a:prstGeom>
            <a:solidFill>
              <a:schemeClr val="bg1">
                <a:lumMod val="40000"/>
                <a:lumOff val="60000"/>
              </a:schemeClr>
            </a:solidFill>
            <a:ln>
              <a:solidFill>
                <a:srgbClr val="C00000"/>
              </a:solidFill>
            </a:ln>
          </p:spPr>
          <p:txBody>
            <a:bodyPr wrap="square" rtlCol="0">
              <a:spAutoFit/>
            </a:bodyPr>
            <a:lstStyle/>
            <a:p>
              <a:r>
                <a:rPr lang="en-US" sz="1200" dirty="0"/>
                <a:t>VISION</a:t>
              </a:r>
            </a:p>
          </p:txBody>
        </p:sp>
        <p:sp>
          <p:nvSpPr>
            <p:cNvPr id="13" name="TextBox 12"/>
            <p:cNvSpPr txBox="1"/>
            <p:nvPr/>
          </p:nvSpPr>
          <p:spPr>
            <a:xfrm>
              <a:off x="7488150" y="3359639"/>
              <a:ext cx="1403231" cy="880682"/>
            </a:xfrm>
            <a:prstGeom prst="rect">
              <a:avLst/>
            </a:prstGeom>
            <a:solidFill>
              <a:schemeClr val="bg1">
                <a:lumMod val="40000"/>
                <a:lumOff val="60000"/>
              </a:schemeClr>
            </a:solidFill>
            <a:ln>
              <a:solidFill>
                <a:srgbClr val="C00000"/>
              </a:solidFill>
            </a:ln>
          </p:spPr>
          <p:txBody>
            <a:bodyPr wrap="square" rtlCol="0">
              <a:spAutoFit/>
            </a:bodyPr>
            <a:lstStyle/>
            <a:p>
              <a:r>
                <a:rPr lang="en-US" sz="1200" dirty="0"/>
                <a:t>Data reduction and analysis (</a:t>
              </a:r>
              <a:r>
                <a:rPr lang="en-US" sz="1200" dirty="0" err="1"/>
                <a:t>Mantid</a:t>
              </a:r>
              <a:r>
                <a:rPr lang="en-US" sz="1200" dirty="0"/>
                <a:t>)</a:t>
              </a:r>
            </a:p>
          </p:txBody>
        </p:sp>
        <p:sp>
          <p:nvSpPr>
            <p:cNvPr id="14" name="TextBox 13"/>
            <p:cNvSpPr txBox="1"/>
            <p:nvPr/>
          </p:nvSpPr>
          <p:spPr>
            <a:xfrm>
              <a:off x="9285746" y="2927983"/>
              <a:ext cx="1483014" cy="907831"/>
            </a:xfrm>
            <a:prstGeom prst="rect">
              <a:avLst/>
            </a:prstGeom>
            <a:solidFill>
              <a:schemeClr val="bg1">
                <a:lumMod val="40000"/>
                <a:lumOff val="60000"/>
              </a:schemeClr>
            </a:solidFill>
            <a:ln>
              <a:solidFill>
                <a:srgbClr val="C00000"/>
              </a:solidFill>
            </a:ln>
          </p:spPr>
          <p:txBody>
            <a:bodyPr wrap="square" rtlCol="0">
              <a:spAutoFit/>
            </a:bodyPr>
            <a:lstStyle/>
            <a:p>
              <a:r>
                <a:rPr lang="en-US" sz="1200" dirty="0"/>
                <a:t>Measured INS spectra</a:t>
              </a:r>
            </a:p>
          </p:txBody>
        </p:sp>
        <p:sp>
          <p:nvSpPr>
            <p:cNvPr id="15" name="TextBox 14"/>
            <p:cNvSpPr txBox="1"/>
            <p:nvPr/>
          </p:nvSpPr>
          <p:spPr>
            <a:xfrm>
              <a:off x="4492199" y="6096292"/>
              <a:ext cx="1284996" cy="528409"/>
            </a:xfrm>
            <a:prstGeom prst="rect">
              <a:avLst/>
            </a:prstGeom>
            <a:solidFill>
              <a:schemeClr val="bg1">
                <a:lumMod val="40000"/>
                <a:lumOff val="60000"/>
              </a:schemeClr>
            </a:solidFill>
            <a:ln>
              <a:solidFill>
                <a:srgbClr val="C00000"/>
              </a:solidFill>
            </a:ln>
          </p:spPr>
          <p:txBody>
            <a:bodyPr wrap="square" rtlCol="0">
              <a:spAutoFit/>
            </a:bodyPr>
            <a:lstStyle/>
            <a:p>
              <a:r>
                <a:rPr lang="en-US" sz="1200" dirty="0"/>
                <a:t>Peak assignment</a:t>
              </a:r>
            </a:p>
          </p:txBody>
        </p:sp>
        <p:sp>
          <p:nvSpPr>
            <p:cNvPr id="16" name="TextBox 15"/>
            <p:cNvSpPr txBox="1"/>
            <p:nvPr/>
          </p:nvSpPr>
          <p:spPr>
            <a:xfrm>
              <a:off x="6277193" y="6277348"/>
              <a:ext cx="1250692" cy="528409"/>
            </a:xfrm>
            <a:prstGeom prst="rect">
              <a:avLst/>
            </a:prstGeom>
            <a:solidFill>
              <a:schemeClr val="bg1">
                <a:lumMod val="40000"/>
                <a:lumOff val="60000"/>
              </a:schemeClr>
            </a:solidFill>
            <a:ln>
              <a:solidFill>
                <a:srgbClr val="C00000"/>
              </a:solidFill>
            </a:ln>
          </p:spPr>
          <p:txBody>
            <a:bodyPr wrap="square" rtlCol="0">
              <a:spAutoFit/>
            </a:bodyPr>
            <a:lstStyle/>
            <a:p>
              <a:r>
                <a:rPr lang="en-US" sz="1200" dirty="0"/>
                <a:t>(An)</a:t>
              </a:r>
              <a:r>
                <a:rPr lang="en-US" sz="1200" dirty="0" err="1"/>
                <a:t>harmonicity</a:t>
              </a:r>
              <a:endParaRPr lang="en-US" sz="1200" dirty="0"/>
            </a:p>
          </p:txBody>
        </p:sp>
        <p:sp>
          <p:nvSpPr>
            <p:cNvPr id="17" name="TextBox 16"/>
            <p:cNvSpPr txBox="1"/>
            <p:nvPr/>
          </p:nvSpPr>
          <p:spPr>
            <a:xfrm>
              <a:off x="7852421" y="6044676"/>
              <a:ext cx="4192439" cy="880682"/>
            </a:xfrm>
            <a:prstGeom prst="rect">
              <a:avLst/>
            </a:prstGeom>
            <a:solidFill>
              <a:schemeClr val="bg1">
                <a:lumMod val="40000"/>
                <a:lumOff val="60000"/>
              </a:schemeClr>
            </a:solidFill>
            <a:ln>
              <a:solidFill>
                <a:srgbClr val="C00000"/>
              </a:solidFill>
            </a:ln>
          </p:spPr>
          <p:txBody>
            <a:bodyPr wrap="square" rtlCol="0">
              <a:spAutoFit/>
            </a:bodyPr>
            <a:lstStyle/>
            <a:p>
              <a:r>
                <a:rPr lang="en-US" sz="1200" dirty="0"/>
                <a:t>Mapping out the local potential energy profile using finite displacement, frozen phonon, molecular dynamics</a:t>
              </a:r>
            </a:p>
          </p:txBody>
        </p:sp>
        <p:sp>
          <p:nvSpPr>
            <p:cNvPr id="18" name="TextBox 17"/>
            <p:cNvSpPr txBox="1"/>
            <p:nvPr/>
          </p:nvSpPr>
          <p:spPr>
            <a:xfrm>
              <a:off x="6277193" y="7127117"/>
              <a:ext cx="1250692" cy="528409"/>
            </a:xfrm>
            <a:prstGeom prst="rect">
              <a:avLst/>
            </a:prstGeom>
            <a:solidFill>
              <a:schemeClr val="bg1">
                <a:lumMod val="40000"/>
                <a:lumOff val="60000"/>
              </a:schemeClr>
            </a:solidFill>
            <a:ln>
              <a:solidFill>
                <a:srgbClr val="C00000"/>
              </a:solidFill>
            </a:ln>
          </p:spPr>
          <p:txBody>
            <a:bodyPr wrap="square" rtlCol="0">
              <a:spAutoFit/>
            </a:bodyPr>
            <a:lstStyle/>
            <a:p>
              <a:r>
                <a:rPr lang="en-US" sz="1200" dirty="0"/>
                <a:t>Phase transition</a:t>
              </a:r>
            </a:p>
          </p:txBody>
        </p:sp>
        <p:sp>
          <p:nvSpPr>
            <p:cNvPr id="19" name="TextBox 18"/>
            <p:cNvSpPr txBox="1"/>
            <p:nvPr/>
          </p:nvSpPr>
          <p:spPr>
            <a:xfrm>
              <a:off x="9285746" y="3899059"/>
              <a:ext cx="1483014" cy="528409"/>
            </a:xfrm>
            <a:prstGeom prst="rect">
              <a:avLst/>
            </a:prstGeom>
            <a:solidFill>
              <a:schemeClr val="bg1">
                <a:lumMod val="40000"/>
                <a:lumOff val="60000"/>
              </a:schemeClr>
            </a:solidFill>
            <a:ln>
              <a:solidFill>
                <a:srgbClr val="C00000"/>
              </a:solidFill>
            </a:ln>
          </p:spPr>
          <p:txBody>
            <a:bodyPr wrap="square" rtlCol="0">
              <a:spAutoFit/>
            </a:bodyPr>
            <a:lstStyle/>
            <a:p>
              <a:r>
                <a:rPr lang="en-US" sz="1200" dirty="0"/>
                <a:t>Measured diffraction</a:t>
              </a:r>
            </a:p>
          </p:txBody>
        </p:sp>
        <p:sp>
          <p:nvSpPr>
            <p:cNvPr id="20" name="TextBox 19"/>
            <p:cNvSpPr txBox="1"/>
            <p:nvPr/>
          </p:nvSpPr>
          <p:spPr>
            <a:xfrm>
              <a:off x="7852422" y="7115574"/>
              <a:ext cx="4195420" cy="528409"/>
            </a:xfrm>
            <a:prstGeom prst="rect">
              <a:avLst/>
            </a:prstGeom>
            <a:solidFill>
              <a:schemeClr val="bg1">
                <a:lumMod val="40000"/>
                <a:lumOff val="60000"/>
              </a:schemeClr>
            </a:solidFill>
            <a:ln>
              <a:solidFill>
                <a:srgbClr val="C00000"/>
              </a:solidFill>
            </a:ln>
          </p:spPr>
          <p:txBody>
            <a:bodyPr wrap="square" rtlCol="0">
              <a:spAutoFit/>
            </a:bodyPr>
            <a:lstStyle/>
            <a:p>
              <a:r>
                <a:rPr lang="en-US" sz="1200" dirty="0"/>
                <a:t>Revealing the kinetics and the transition pathway</a:t>
              </a:r>
            </a:p>
          </p:txBody>
        </p:sp>
        <p:sp>
          <p:nvSpPr>
            <p:cNvPr id="21" name="TextBox 20"/>
            <p:cNvSpPr txBox="1"/>
            <p:nvPr/>
          </p:nvSpPr>
          <p:spPr>
            <a:xfrm>
              <a:off x="6271783" y="4872079"/>
              <a:ext cx="1256102" cy="1224213"/>
            </a:xfrm>
            <a:prstGeom prst="rect">
              <a:avLst/>
            </a:prstGeom>
            <a:solidFill>
              <a:schemeClr val="bg1">
                <a:lumMod val="40000"/>
                <a:lumOff val="60000"/>
              </a:schemeClr>
            </a:solidFill>
            <a:ln>
              <a:solidFill>
                <a:srgbClr val="C00000"/>
              </a:solidFill>
            </a:ln>
          </p:spPr>
          <p:txBody>
            <a:bodyPr wrap="square" rtlCol="0">
              <a:spAutoFit/>
            </a:bodyPr>
            <a:lstStyle/>
            <a:p>
              <a:r>
                <a:rPr lang="en-US" sz="1200" dirty="0"/>
                <a:t>Structure-dynamics correlation</a:t>
              </a:r>
            </a:p>
          </p:txBody>
        </p:sp>
        <p:sp>
          <p:nvSpPr>
            <p:cNvPr id="22" name="TextBox 21"/>
            <p:cNvSpPr txBox="1"/>
            <p:nvPr/>
          </p:nvSpPr>
          <p:spPr>
            <a:xfrm>
              <a:off x="7852423" y="5130970"/>
              <a:ext cx="4192438" cy="528409"/>
            </a:xfrm>
            <a:prstGeom prst="rect">
              <a:avLst/>
            </a:prstGeom>
            <a:solidFill>
              <a:schemeClr val="bg1">
                <a:lumMod val="40000"/>
                <a:lumOff val="60000"/>
              </a:schemeClr>
            </a:solidFill>
            <a:ln>
              <a:solidFill>
                <a:srgbClr val="C00000"/>
              </a:solidFill>
            </a:ln>
          </p:spPr>
          <p:txBody>
            <a:bodyPr wrap="square" rtlCol="0">
              <a:spAutoFit/>
            </a:bodyPr>
            <a:lstStyle/>
            <a:p>
              <a:r>
                <a:rPr lang="en-US" sz="1200" dirty="0"/>
                <a:t>Understanding mechanisms and properties at atomic level</a:t>
              </a:r>
            </a:p>
          </p:txBody>
        </p:sp>
        <p:cxnSp>
          <p:nvCxnSpPr>
            <p:cNvPr id="23" name="Straight Arrow Connector 22"/>
            <p:cNvCxnSpPr/>
            <p:nvPr/>
          </p:nvCxnSpPr>
          <p:spPr bwMode="auto">
            <a:xfrm>
              <a:off x="5635159" y="2361010"/>
              <a:ext cx="236489" cy="4526"/>
            </a:xfrm>
            <a:prstGeom prst="straightConnector1">
              <a:avLst/>
            </a:prstGeom>
            <a:noFill/>
            <a:ln w="25400" cap="flat" cmpd="sng" algn="ctr">
              <a:solidFill>
                <a:srgbClr val="C00000"/>
              </a:solidFill>
              <a:prstDash val="solid"/>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Arrow Connector 23"/>
            <p:cNvCxnSpPr/>
            <p:nvPr/>
          </p:nvCxnSpPr>
          <p:spPr bwMode="auto">
            <a:xfrm>
              <a:off x="7393061" y="2355750"/>
              <a:ext cx="236489" cy="4526"/>
            </a:xfrm>
            <a:prstGeom prst="straightConnector1">
              <a:avLst/>
            </a:prstGeom>
            <a:noFill/>
            <a:ln w="25400" cap="flat" cmpd="sng" algn="ctr">
              <a:solidFill>
                <a:srgbClr val="C00000"/>
              </a:solidFill>
              <a:prstDash val="solid"/>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5" name="Straight Arrow Connector 24"/>
            <p:cNvCxnSpPr/>
            <p:nvPr/>
          </p:nvCxnSpPr>
          <p:spPr bwMode="auto">
            <a:xfrm>
              <a:off x="9023419" y="2365537"/>
              <a:ext cx="236489" cy="4527"/>
            </a:xfrm>
            <a:prstGeom prst="straightConnector1">
              <a:avLst/>
            </a:prstGeom>
            <a:noFill/>
            <a:ln w="25400" cap="flat" cmpd="sng" algn="ctr">
              <a:solidFill>
                <a:srgbClr val="C00000"/>
              </a:solidFill>
              <a:prstDash val="solid"/>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Straight Arrow Connector 25"/>
            <p:cNvCxnSpPr/>
            <p:nvPr/>
          </p:nvCxnSpPr>
          <p:spPr bwMode="auto">
            <a:xfrm>
              <a:off x="5597058" y="3841073"/>
              <a:ext cx="236489" cy="4526"/>
            </a:xfrm>
            <a:prstGeom prst="straightConnector1">
              <a:avLst/>
            </a:prstGeom>
            <a:noFill/>
            <a:ln w="25400" cap="flat" cmpd="sng" algn="ctr">
              <a:solidFill>
                <a:srgbClr val="C00000"/>
              </a:solidFill>
              <a:prstDash val="solid"/>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Straight Arrow Connector 26"/>
            <p:cNvCxnSpPr/>
            <p:nvPr/>
          </p:nvCxnSpPr>
          <p:spPr bwMode="auto">
            <a:xfrm>
              <a:off x="6994972" y="3835813"/>
              <a:ext cx="236489" cy="4526"/>
            </a:xfrm>
            <a:prstGeom prst="straightConnector1">
              <a:avLst/>
            </a:prstGeom>
            <a:noFill/>
            <a:ln w="25400" cap="flat" cmpd="sng" algn="ctr">
              <a:solidFill>
                <a:srgbClr val="C00000"/>
              </a:solidFill>
              <a:prstDash val="solid"/>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8" name="Straight Arrow Connector 27"/>
            <p:cNvCxnSpPr/>
            <p:nvPr/>
          </p:nvCxnSpPr>
          <p:spPr bwMode="auto">
            <a:xfrm>
              <a:off x="9012913" y="3403122"/>
              <a:ext cx="236489" cy="4527"/>
            </a:xfrm>
            <a:prstGeom prst="straightConnector1">
              <a:avLst/>
            </a:prstGeom>
            <a:noFill/>
            <a:ln w="25400" cap="flat" cmpd="sng" algn="ctr">
              <a:solidFill>
                <a:srgbClr val="C00000"/>
              </a:solidFill>
              <a:prstDash val="solid"/>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 name="Straight Arrow Connector 28"/>
            <p:cNvCxnSpPr/>
            <p:nvPr/>
          </p:nvCxnSpPr>
          <p:spPr bwMode="auto">
            <a:xfrm>
              <a:off x="9012912" y="4171425"/>
              <a:ext cx="236489" cy="4527"/>
            </a:xfrm>
            <a:prstGeom prst="straightConnector1">
              <a:avLst/>
            </a:prstGeom>
            <a:noFill/>
            <a:ln w="25400" cap="flat" cmpd="sng" algn="ctr">
              <a:solidFill>
                <a:srgbClr val="C00000"/>
              </a:solidFill>
              <a:prstDash val="solid"/>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Straight Arrow Connector 29"/>
            <p:cNvCxnSpPr/>
            <p:nvPr/>
          </p:nvCxnSpPr>
          <p:spPr bwMode="auto">
            <a:xfrm>
              <a:off x="7589433" y="5437355"/>
              <a:ext cx="236489" cy="4526"/>
            </a:xfrm>
            <a:prstGeom prst="straightConnector1">
              <a:avLst/>
            </a:prstGeom>
            <a:noFill/>
            <a:ln w="25400" cap="flat" cmpd="sng" algn="ctr">
              <a:solidFill>
                <a:srgbClr val="C00000"/>
              </a:solidFill>
              <a:prstDash val="solid"/>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Straight Arrow Connector 30"/>
            <p:cNvCxnSpPr/>
            <p:nvPr/>
          </p:nvCxnSpPr>
          <p:spPr bwMode="auto">
            <a:xfrm>
              <a:off x="7589432" y="6554800"/>
              <a:ext cx="236489" cy="4527"/>
            </a:xfrm>
            <a:prstGeom prst="straightConnector1">
              <a:avLst/>
            </a:prstGeom>
            <a:noFill/>
            <a:ln w="25400" cap="flat" cmpd="sng" algn="ctr">
              <a:solidFill>
                <a:srgbClr val="C00000"/>
              </a:solidFill>
              <a:prstDash val="solid"/>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Straight Arrow Connector 31"/>
            <p:cNvCxnSpPr/>
            <p:nvPr/>
          </p:nvCxnSpPr>
          <p:spPr bwMode="auto">
            <a:xfrm>
              <a:off x="7589433" y="7379778"/>
              <a:ext cx="236489" cy="4527"/>
            </a:xfrm>
            <a:prstGeom prst="straightConnector1">
              <a:avLst/>
            </a:prstGeom>
            <a:noFill/>
            <a:ln w="25400" cap="flat" cmpd="sng" algn="ctr">
              <a:solidFill>
                <a:srgbClr val="C00000"/>
              </a:solidFill>
              <a:prstDash val="solid"/>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Left Brace 32"/>
            <p:cNvSpPr/>
            <p:nvPr/>
          </p:nvSpPr>
          <p:spPr bwMode="auto">
            <a:xfrm>
              <a:off x="5897267" y="5629747"/>
              <a:ext cx="276638" cy="1636126"/>
            </a:xfrm>
            <a:prstGeom prst="leftBrace">
              <a:avLst/>
            </a:prstGeom>
            <a:noFill/>
            <a:ln w="25400">
              <a:solidFill>
                <a:srgbClr val="C00000"/>
              </a:solidFill>
            </a:ln>
            <a:effectLst/>
            <a:extLst/>
          </p:spPr>
          <p:txBody>
            <a:bodyPr vert="horz" wrap="square" lIns="329184" tIns="329184" rIns="329184" bIns="329184" numCol="1" rtlCol="0" anchor="t" anchorCtr="0" compatLnSpc="1">
              <a:prstTxWarp prst="textNoShape">
                <a:avLst/>
              </a:prstTxWarp>
              <a:spAutoFit/>
            </a:bodyPr>
            <a:lstStyle/>
            <a:p>
              <a:pPr marL="0" marR="0" indent="0" algn="l" defTabSz="3135313"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Arial Narrow" panose="020B0606020202030204" pitchFamily="34" charset="0"/>
              </a:endParaRPr>
            </a:p>
          </p:txBody>
        </p:sp>
        <p:sp>
          <p:nvSpPr>
            <p:cNvPr id="34" name="Left Brace 33"/>
            <p:cNvSpPr/>
            <p:nvPr/>
          </p:nvSpPr>
          <p:spPr bwMode="auto">
            <a:xfrm flipH="1">
              <a:off x="10816345" y="2464553"/>
              <a:ext cx="276638" cy="1636126"/>
            </a:xfrm>
            <a:prstGeom prst="leftBrace">
              <a:avLst/>
            </a:prstGeom>
            <a:noFill/>
            <a:ln w="25400">
              <a:solidFill>
                <a:srgbClr val="C00000"/>
              </a:solidFill>
            </a:ln>
            <a:effectLst/>
            <a:extLst/>
          </p:spPr>
          <p:txBody>
            <a:bodyPr vert="horz" wrap="square" lIns="329184" tIns="329184" rIns="329184" bIns="329184" numCol="1" rtlCol="0" anchor="t" anchorCtr="0" compatLnSpc="1">
              <a:prstTxWarp prst="textNoShape">
                <a:avLst/>
              </a:prstTxWarp>
              <a:spAutoFit/>
            </a:bodyPr>
            <a:lstStyle/>
            <a:p>
              <a:pPr marL="0" marR="0" indent="0" algn="l" defTabSz="3135313"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latin typeface="Arial Narrow" panose="020B0606020202030204" pitchFamily="34" charset="0"/>
              </a:endParaRPr>
            </a:p>
          </p:txBody>
        </p:sp>
        <p:cxnSp>
          <p:nvCxnSpPr>
            <p:cNvPr id="35" name="Straight Arrow Connector 34"/>
            <p:cNvCxnSpPr/>
            <p:nvPr/>
          </p:nvCxnSpPr>
          <p:spPr bwMode="auto">
            <a:xfrm>
              <a:off x="5008779" y="4744083"/>
              <a:ext cx="15766" cy="1332532"/>
            </a:xfrm>
            <a:prstGeom prst="straightConnector1">
              <a:avLst/>
            </a:prstGeom>
            <a:noFill/>
            <a:ln w="25400" cap="flat" cmpd="sng" algn="ctr">
              <a:solidFill>
                <a:srgbClr val="C00000"/>
              </a:solidFill>
              <a:prstDash val="solid"/>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Straight Arrow Connector 35"/>
            <p:cNvCxnSpPr/>
            <p:nvPr/>
          </p:nvCxnSpPr>
          <p:spPr bwMode="auto">
            <a:xfrm flipH="1" flipV="1">
              <a:off x="11316853" y="3256587"/>
              <a:ext cx="5499" cy="1487496"/>
            </a:xfrm>
            <a:prstGeom prst="straightConnector1">
              <a:avLst/>
            </a:prstGeom>
            <a:noFill/>
            <a:ln w="25400" cap="flat" cmpd="sng" algn="ctr">
              <a:solidFill>
                <a:srgbClr val="C00000"/>
              </a:solidFill>
              <a:prstDash val="solid"/>
              <a:round/>
              <a:headEnd type="none" w="med" len="med"/>
              <a:tailEnd type="none"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Straight Connector 36"/>
            <p:cNvCxnSpPr/>
            <p:nvPr/>
          </p:nvCxnSpPr>
          <p:spPr bwMode="auto">
            <a:xfrm flipV="1">
              <a:off x="5008779" y="4744082"/>
              <a:ext cx="6313573" cy="1"/>
            </a:xfrm>
            <a:prstGeom prst="line">
              <a:avLst/>
            </a:prstGeom>
            <a:noFill/>
            <a:ln w="25400" cap="flat" cmpd="sng" algn="ctr">
              <a:solidFill>
                <a:srgbClr val="C0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Straight Arrow Connector 37"/>
            <p:cNvCxnSpPr/>
            <p:nvPr/>
          </p:nvCxnSpPr>
          <p:spPr bwMode="auto">
            <a:xfrm>
              <a:off x="11100866" y="3265240"/>
              <a:ext cx="236489" cy="4526"/>
            </a:xfrm>
            <a:prstGeom prst="straightConnector1">
              <a:avLst/>
            </a:prstGeom>
            <a:noFill/>
            <a:ln w="25400" cap="flat" cmpd="sng" algn="ctr">
              <a:solidFill>
                <a:srgbClr val="C00000"/>
              </a:solidFill>
              <a:prstDash val="solid"/>
              <a:round/>
              <a:headEnd type="none" w="med" len="med"/>
              <a:tailEnd type="stealth" w="lg"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pic>
        <p:nvPicPr>
          <p:cNvPr id="40" name="Picture 39">
            <a:extLst>
              <a:ext uri="{FF2B5EF4-FFF2-40B4-BE49-F238E27FC236}">
                <a16:creationId xmlns:a16="http://schemas.microsoft.com/office/drawing/2014/main" id="{6DA8384B-949E-4424-9B18-F7D630AF454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73888" y="1836305"/>
            <a:ext cx="1775366" cy="1183577"/>
          </a:xfrm>
          <a:prstGeom prst="rect">
            <a:avLst/>
          </a:prstGeom>
        </p:spPr>
      </p:pic>
      <p:pic>
        <p:nvPicPr>
          <p:cNvPr id="41" name="Picture 40">
            <a:extLst>
              <a:ext uri="{FF2B5EF4-FFF2-40B4-BE49-F238E27FC236}">
                <a16:creationId xmlns:a16="http://schemas.microsoft.com/office/drawing/2014/main" id="{D2B7E974-B704-4FA0-80B5-15F51CF1218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73888" y="802249"/>
            <a:ext cx="1757667" cy="988688"/>
          </a:xfrm>
          <a:prstGeom prst="rect">
            <a:avLst/>
          </a:prstGeom>
        </p:spPr>
      </p:pic>
      <p:sp>
        <p:nvSpPr>
          <p:cNvPr id="42" name="Rectangle 41">
            <a:extLst>
              <a:ext uri="{FF2B5EF4-FFF2-40B4-BE49-F238E27FC236}">
                <a16:creationId xmlns:a16="http://schemas.microsoft.com/office/drawing/2014/main" id="{169C44C0-6187-44A1-AF17-5DA94B34E21F}"/>
              </a:ext>
            </a:extLst>
          </p:cNvPr>
          <p:cNvSpPr/>
          <p:nvPr/>
        </p:nvSpPr>
        <p:spPr>
          <a:xfrm>
            <a:off x="94746" y="1791400"/>
            <a:ext cx="3320734" cy="1302921"/>
          </a:xfrm>
          <a:prstGeom prst="rect">
            <a:avLst/>
          </a:prstGeom>
        </p:spPr>
        <p:txBody>
          <a:bodyPr wrap="square">
            <a:spAutoFit/>
          </a:bodyPr>
          <a:lstStyle/>
          <a:p>
            <a:pPr marL="174625" indent="-174625">
              <a:lnSpc>
                <a:spcPct val="90000"/>
              </a:lnSpc>
              <a:spcBef>
                <a:spcPts val="200"/>
              </a:spcBef>
              <a:buFont typeface="Arial" panose="020B0604020202020204" pitchFamily="34" charset="0"/>
              <a:buChar char="•"/>
            </a:pPr>
            <a:r>
              <a:rPr lang="en-US" sz="1000" dirty="0">
                <a:solidFill>
                  <a:srgbClr val="000000"/>
                </a:solidFill>
              </a:rPr>
              <a:t>Dual 16 core Intel Haswell E5-2698v3 3.2 GHz Processors per node</a:t>
            </a:r>
          </a:p>
          <a:p>
            <a:pPr marL="174625" indent="-174625">
              <a:lnSpc>
                <a:spcPct val="90000"/>
              </a:lnSpc>
              <a:spcBef>
                <a:spcPts val="200"/>
              </a:spcBef>
              <a:buFont typeface="Arial" panose="020B0604020202020204" pitchFamily="34" charset="0"/>
              <a:buChar char="•"/>
            </a:pPr>
            <a:r>
              <a:rPr lang="en-US" sz="1000" dirty="0">
                <a:solidFill>
                  <a:srgbClr val="000000"/>
                </a:solidFill>
              </a:rPr>
              <a:t>50 compute nodes, 1600 (non-</a:t>
            </a:r>
            <a:r>
              <a:rPr lang="en-US" sz="1000" dirty="0" err="1">
                <a:solidFill>
                  <a:srgbClr val="000000"/>
                </a:solidFill>
              </a:rPr>
              <a:t>hyperthreaded</a:t>
            </a:r>
            <a:r>
              <a:rPr lang="en-US" sz="1000" dirty="0">
                <a:solidFill>
                  <a:srgbClr val="000000"/>
                </a:solidFill>
              </a:rPr>
              <a:t>) cores</a:t>
            </a:r>
          </a:p>
          <a:p>
            <a:pPr marL="174625" indent="-174625">
              <a:lnSpc>
                <a:spcPct val="90000"/>
              </a:lnSpc>
              <a:spcBef>
                <a:spcPts val="200"/>
              </a:spcBef>
              <a:buFont typeface="Arial" panose="020B0604020202020204" pitchFamily="34" charset="0"/>
              <a:buChar char="•"/>
            </a:pPr>
            <a:r>
              <a:rPr lang="en-US" sz="1000" dirty="0">
                <a:solidFill>
                  <a:srgbClr val="000000"/>
                </a:solidFill>
              </a:rPr>
              <a:t>128 GB memory/node, 6.4 TB Total memory </a:t>
            </a:r>
          </a:p>
          <a:p>
            <a:pPr marL="174625" indent="-174625">
              <a:lnSpc>
                <a:spcPct val="90000"/>
              </a:lnSpc>
              <a:spcBef>
                <a:spcPts val="200"/>
              </a:spcBef>
              <a:buFont typeface="Arial" panose="020B0604020202020204" pitchFamily="34" charset="0"/>
              <a:buChar char="•"/>
            </a:pPr>
            <a:r>
              <a:rPr lang="en-US" sz="1000" dirty="0">
                <a:solidFill>
                  <a:srgbClr val="000000"/>
                </a:solidFill>
              </a:rPr>
              <a:t>Each node has 10Gbe and </a:t>
            </a:r>
            <a:r>
              <a:rPr lang="en-US" sz="1000" dirty="0" err="1">
                <a:solidFill>
                  <a:srgbClr val="000000"/>
                </a:solidFill>
              </a:rPr>
              <a:t>Infiniband</a:t>
            </a:r>
            <a:r>
              <a:rPr lang="en-US" sz="1000" dirty="0">
                <a:solidFill>
                  <a:srgbClr val="000000"/>
                </a:solidFill>
              </a:rPr>
              <a:t> networking for connectivity.</a:t>
            </a:r>
          </a:p>
          <a:p>
            <a:pPr marL="174625" indent="-174625">
              <a:lnSpc>
                <a:spcPct val="90000"/>
              </a:lnSpc>
              <a:spcBef>
                <a:spcPts val="200"/>
              </a:spcBef>
              <a:buFont typeface="Arial" panose="020B0604020202020204" pitchFamily="34" charset="0"/>
              <a:buChar char="•"/>
            </a:pPr>
            <a:r>
              <a:rPr lang="en-US" sz="1000" dirty="0">
                <a:solidFill>
                  <a:srgbClr val="000000"/>
                </a:solidFill>
              </a:rPr>
              <a:t>Installed as part of the ORNL Compute and Data Environment for Science (CADES) </a:t>
            </a:r>
          </a:p>
        </p:txBody>
      </p:sp>
      <p:sp>
        <p:nvSpPr>
          <p:cNvPr id="43" name="TextBox 42">
            <a:extLst>
              <a:ext uri="{FF2B5EF4-FFF2-40B4-BE49-F238E27FC236}">
                <a16:creationId xmlns:a16="http://schemas.microsoft.com/office/drawing/2014/main" id="{1F147769-4980-4659-82A0-C3EFCB61EA21}"/>
              </a:ext>
            </a:extLst>
          </p:cNvPr>
          <p:cNvSpPr txBox="1"/>
          <p:nvPr/>
        </p:nvSpPr>
        <p:spPr>
          <a:xfrm>
            <a:off x="5006417" y="1841905"/>
            <a:ext cx="2465823" cy="400110"/>
          </a:xfrm>
          <a:prstGeom prst="rect">
            <a:avLst/>
          </a:prstGeom>
          <a:noFill/>
        </p:spPr>
        <p:txBody>
          <a:bodyPr wrap="square" rtlCol="0">
            <a:spAutoFit/>
          </a:bodyPr>
          <a:lstStyle/>
          <a:p>
            <a:r>
              <a:rPr lang="en-US" sz="1000" dirty="0">
                <a:solidFill>
                  <a:srgbClr val="FF0000"/>
                </a:solidFill>
              </a:rPr>
              <a:t>Computer modeling is crucial to understand and interpret INS data. </a:t>
            </a:r>
          </a:p>
        </p:txBody>
      </p:sp>
    </p:spTree>
    <p:extLst>
      <p:ext uri="{BB962C8B-B14F-4D97-AF65-F5344CB8AC3E}">
        <p14:creationId xmlns:p14="http://schemas.microsoft.com/office/powerpoint/2010/main" val="997217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385" y="253529"/>
            <a:ext cx="8628678" cy="356123"/>
          </a:xfrm>
        </p:spPr>
        <p:txBody>
          <a:bodyPr/>
          <a:lstStyle/>
          <a:p>
            <a:r>
              <a:rPr lang="en-US" sz="2000" dirty="0" err="1"/>
              <a:t>VirtuES</a:t>
            </a:r>
            <a:r>
              <a:rPr lang="en-US" sz="2000" dirty="0"/>
              <a:t> helped users to make decisions on-the-fly</a:t>
            </a:r>
          </a:p>
        </p:txBody>
      </p:sp>
      <p:sp>
        <p:nvSpPr>
          <p:cNvPr id="3" name="Rectangle 2"/>
          <p:cNvSpPr/>
          <p:nvPr/>
        </p:nvSpPr>
        <p:spPr>
          <a:xfrm>
            <a:off x="1262269" y="824948"/>
            <a:ext cx="6380922" cy="5047536"/>
          </a:xfrm>
          <a:prstGeom prst="rect">
            <a:avLst/>
          </a:prstGeom>
        </p:spPr>
        <p:txBody>
          <a:bodyPr wrap="square">
            <a:spAutoFit/>
          </a:bodyPr>
          <a:lstStyle/>
          <a:p>
            <a:r>
              <a:rPr lang="en-US" sz="1400" dirty="0"/>
              <a:t>[yyc@or-condo-login02 CF3SO2OH]$ ls -</a:t>
            </a:r>
            <a:r>
              <a:rPr lang="en-US" sz="1400" dirty="0" err="1"/>
              <a:t>lhtr</a:t>
            </a:r>
            <a:endParaRPr lang="en-US" sz="1400" dirty="0"/>
          </a:p>
          <a:p>
            <a:r>
              <a:rPr lang="en-US" sz="1400" dirty="0"/>
              <a:t>-</a:t>
            </a:r>
            <a:r>
              <a:rPr lang="en-US" sz="1400" dirty="0" err="1"/>
              <a:t>rw</a:t>
            </a:r>
            <a:r>
              <a:rPr lang="en-US" sz="1400" dirty="0"/>
              <a:t>-r--r-- 1 </a:t>
            </a:r>
            <a:r>
              <a:rPr lang="en-US" sz="1400" dirty="0" err="1"/>
              <a:t>yyc</a:t>
            </a:r>
            <a:r>
              <a:rPr lang="en-US" sz="1400" dirty="0"/>
              <a:t> users 3.6K Nov  4 15:50 F3CSO2OH.cell</a:t>
            </a:r>
          </a:p>
          <a:p>
            <a:r>
              <a:rPr lang="en-US" sz="1400" dirty="0"/>
              <a:t>-</a:t>
            </a:r>
            <a:r>
              <a:rPr lang="en-US" sz="1400" dirty="0" err="1"/>
              <a:t>rw</a:t>
            </a:r>
            <a:r>
              <a:rPr lang="en-US" sz="1400" dirty="0"/>
              <a:t>-r--r-- 1 </a:t>
            </a:r>
            <a:r>
              <a:rPr lang="en-US" sz="1400" dirty="0" err="1"/>
              <a:t>yyc</a:t>
            </a:r>
            <a:r>
              <a:rPr lang="en-US" sz="1400" dirty="0"/>
              <a:t> users 1.1K Nov  4 15:50 F3CSO2OH.param</a:t>
            </a:r>
          </a:p>
          <a:p>
            <a:r>
              <a:rPr lang="en-US" sz="1400" dirty="0"/>
              <a:t>-</a:t>
            </a:r>
            <a:r>
              <a:rPr lang="en-US" sz="1400" dirty="0" err="1"/>
              <a:t>rw</a:t>
            </a:r>
            <a:r>
              <a:rPr lang="en-US" sz="1400" dirty="0"/>
              <a:t>-r--r-- 1 </a:t>
            </a:r>
            <a:r>
              <a:rPr lang="en-US" sz="1400" dirty="0" err="1"/>
              <a:t>yyc</a:t>
            </a:r>
            <a:r>
              <a:rPr lang="en-US" sz="1400" dirty="0"/>
              <a:t> users 3.9K Nov  4 15:51 F3CSO2OH_PhonDOS.cell</a:t>
            </a:r>
          </a:p>
          <a:p>
            <a:r>
              <a:rPr lang="en-US" sz="1400" dirty="0"/>
              <a:t>-</a:t>
            </a:r>
            <a:r>
              <a:rPr lang="en-US" sz="1400" dirty="0" err="1"/>
              <a:t>rw</a:t>
            </a:r>
            <a:r>
              <a:rPr lang="en-US" sz="1400" dirty="0"/>
              <a:t>-r--r-- 1 </a:t>
            </a:r>
            <a:r>
              <a:rPr lang="en-US" sz="1400" dirty="0" err="1"/>
              <a:t>yyc</a:t>
            </a:r>
            <a:r>
              <a:rPr lang="en-US" sz="1400" dirty="0"/>
              <a:t> users  735 Nov  4 15:52 F3CSO2OH_PhonDOS.param</a:t>
            </a:r>
          </a:p>
          <a:p>
            <a:r>
              <a:rPr lang="en-US" sz="1400" dirty="0"/>
              <a:t>-</a:t>
            </a:r>
            <a:r>
              <a:rPr lang="en-US" sz="1400" dirty="0" err="1"/>
              <a:t>rw</a:t>
            </a:r>
            <a:r>
              <a:rPr lang="en-US" sz="1400" dirty="0"/>
              <a:t>-r----- 1 </a:t>
            </a:r>
            <a:r>
              <a:rPr lang="en-US" sz="1400" dirty="0" err="1"/>
              <a:t>yyc</a:t>
            </a:r>
            <a:r>
              <a:rPr lang="en-US" sz="1400" dirty="0"/>
              <a:t> users 1.1M Nov  4 16:46 F3CSO2OH.castep</a:t>
            </a:r>
          </a:p>
          <a:p>
            <a:r>
              <a:rPr lang="en-US" sz="1400" dirty="0"/>
              <a:t>-</a:t>
            </a:r>
            <a:r>
              <a:rPr lang="en-US" sz="1400" dirty="0" err="1"/>
              <a:t>rw</a:t>
            </a:r>
            <a:r>
              <a:rPr lang="en-US" sz="1400" dirty="0"/>
              <a:t>-r----- 1 </a:t>
            </a:r>
            <a:r>
              <a:rPr lang="en-US" sz="1400" dirty="0" err="1"/>
              <a:t>yyc</a:t>
            </a:r>
            <a:r>
              <a:rPr lang="en-US" sz="1400" dirty="0"/>
              <a:t> users 7.3M Nov  5 06:15 F3CSO2OH_PhonDOS.phonon</a:t>
            </a:r>
          </a:p>
          <a:p>
            <a:r>
              <a:rPr lang="en-US" sz="1400" dirty="0"/>
              <a:t>-</a:t>
            </a:r>
            <a:r>
              <a:rPr lang="en-US" sz="1400" dirty="0" err="1"/>
              <a:t>rw</a:t>
            </a:r>
            <a:r>
              <a:rPr lang="en-US" sz="1400" dirty="0"/>
              <a:t>-r----- 1 </a:t>
            </a:r>
            <a:r>
              <a:rPr lang="en-US" sz="1400" dirty="0" err="1"/>
              <a:t>yyc</a:t>
            </a:r>
            <a:r>
              <a:rPr lang="en-US" sz="1400" dirty="0"/>
              <a:t> users 232K Nov  5 06:15 F3CSO2OH_PhonDOS.castep</a:t>
            </a:r>
          </a:p>
          <a:p>
            <a:r>
              <a:rPr lang="en-US" sz="1400" dirty="0"/>
              <a:t>-</a:t>
            </a:r>
            <a:r>
              <a:rPr lang="en-US" sz="1400" dirty="0" err="1"/>
              <a:t>rw</a:t>
            </a:r>
            <a:r>
              <a:rPr lang="en-US" sz="1400" dirty="0"/>
              <a:t>-r--r-- 1 </a:t>
            </a:r>
            <a:r>
              <a:rPr lang="en-US" sz="1400" dirty="0" err="1"/>
              <a:t>yyc</a:t>
            </a:r>
            <a:r>
              <a:rPr lang="en-US" sz="1400" dirty="0"/>
              <a:t> users 3.3M Nov  5 08:56 CF3SO2OH.aclimax</a:t>
            </a:r>
          </a:p>
          <a:p>
            <a:endParaRPr lang="en-US" sz="1400" dirty="0"/>
          </a:p>
          <a:p>
            <a:r>
              <a:rPr lang="en-US" sz="1400" dirty="0"/>
              <a:t>[yyc@analysis-node02 </a:t>
            </a:r>
            <a:r>
              <a:rPr lang="en-US" sz="1400" dirty="0" err="1"/>
              <a:t>manualreduce</a:t>
            </a:r>
            <a:r>
              <a:rPr lang="en-US" sz="1400" dirty="0"/>
              <a:t>]$ ls -</a:t>
            </a:r>
            <a:r>
              <a:rPr lang="en-US" sz="1400" dirty="0" err="1"/>
              <a:t>lhtr</a:t>
            </a:r>
            <a:endParaRPr lang="en-US" sz="1400" dirty="0"/>
          </a:p>
          <a:p>
            <a:r>
              <a:rPr lang="en-US" sz="1400" dirty="0"/>
              <a:t>-</a:t>
            </a:r>
            <a:r>
              <a:rPr lang="en-US" sz="1400" dirty="0" err="1"/>
              <a:t>rw</a:t>
            </a:r>
            <a:r>
              <a:rPr lang="en-US" sz="1400" dirty="0"/>
              <a:t>-</a:t>
            </a:r>
            <a:r>
              <a:rPr lang="en-US" sz="1400" dirty="0" err="1"/>
              <a:t>rwx</a:t>
            </a:r>
            <a:r>
              <a:rPr lang="en-US" sz="1400" dirty="0"/>
              <a:t>---+ 1 </a:t>
            </a:r>
            <a:r>
              <a:rPr lang="en-US" sz="1400" dirty="0" err="1"/>
              <a:t>yyc</a:t>
            </a:r>
            <a:r>
              <a:rPr lang="en-US" sz="1400" dirty="0"/>
              <a:t> users 2.2M Nov  5 12:34 VIS_20557_5K_for_0.9hr.nxs</a:t>
            </a:r>
          </a:p>
          <a:p>
            <a:r>
              <a:rPr lang="en-US" sz="1400" dirty="0"/>
              <a:t>-</a:t>
            </a:r>
            <a:r>
              <a:rPr lang="en-US" sz="1400" dirty="0" err="1"/>
              <a:t>rw</a:t>
            </a:r>
            <a:r>
              <a:rPr lang="en-US" sz="1400" dirty="0"/>
              <a:t>-</a:t>
            </a:r>
            <a:r>
              <a:rPr lang="en-US" sz="1400" dirty="0" err="1"/>
              <a:t>rwx</a:t>
            </a:r>
            <a:r>
              <a:rPr lang="en-US" sz="1400" dirty="0"/>
              <a:t>---+ 1 </a:t>
            </a:r>
            <a:r>
              <a:rPr lang="en-US" sz="1400" dirty="0" err="1"/>
              <a:t>yyc</a:t>
            </a:r>
            <a:r>
              <a:rPr lang="en-US" sz="1400" dirty="0"/>
              <a:t> users 2.2M Nov  5 13:28 VIS_20559_50K_for_0.9hr.nxs</a:t>
            </a:r>
          </a:p>
          <a:p>
            <a:r>
              <a:rPr lang="en-US" sz="1400" dirty="0"/>
              <a:t>-</a:t>
            </a:r>
            <a:r>
              <a:rPr lang="en-US" sz="1400" dirty="0" err="1"/>
              <a:t>rw</a:t>
            </a:r>
            <a:r>
              <a:rPr lang="en-US" sz="1400" dirty="0"/>
              <a:t>-</a:t>
            </a:r>
            <a:r>
              <a:rPr lang="en-US" sz="1400" dirty="0" err="1"/>
              <a:t>rwx</a:t>
            </a:r>
            <a:r>
              <a:rPr lang="en-US" sz="1400" dirty="0"/>
              <a:t>---+ 1 </a:t>
            </a:r>
            <a:r>
              <a:rPr lang="en-US" sz="1400" dirty="0" err="1"/>
              <a:t>yyc</a:t>
            </a:r>
            <a:r>
              <a:rPr lang="en-US" sz="1400" dirty="0"/>
              <a:t> users 2.2M Nov  5 14:23 VIS_20561_75K_for_0.9hr.nxs</a:t>
            </a:r>
          </a:p>
          <a:p>
            <a:r>
              <a:rPr lang="en-US" sz="1400" dirty="0"/>
              <a:t>-</a:t>
            </a:r>
            <a:r>
              <a:rPr lang="en-US" sz="1400" dirty="0" err="1"/>
              <a:t>rw</a:t>
            </a:r>
            <a:r>
              <a:rPr lang="en-US" sz="1400" dirty="0"/>
              <a:t>-</a:t>
            </a:r>
            <a:r>
              <a:rPr lang="en-US" sz="1400" dirty="0" err="1"/>
              <a:t>rwx</a:t>
            </a:r>
            <a:r>
              <a:rPr lang="en-US" sz="1400" dirty="0"/>
              <a:t>---+ 1 </a:t>
            </a:r>
            <a:r>
              <a:rPr lang="en-US" sz="1400" dirty="0" err="1"/>
              <a:t>yyc</a:t>
            </a:r>
            <a:r>
              <a:rPr lang="en-US" sz="1400" dirty="0"/>
              <a:t> users 2.2M Nov  5 15:56 VIS_20563_100K_for_0.9hr.nxs</a:t>
            </a:r>
          </a:p>
          <a:p>
            <a:r>
              <a:rPr lang="en-US" sz="1400" dirty="0"/>
              <a:t>-</a:t>
            </a:r>
            <a:r>
              <a:rPr lang="en-US" sz="1400" dirty="0" err="1"/>
              <a:t>rw</a:t>
            </a:r>
            <a:r>
              <a:rPr lang="en-US" sz="1400" dirty="0"/>
              <a:t>-</a:t>
            </a:r>
            <a:r>
              <a:rPr lang="en-US" sz="1400" dirty="0" err="1"/>
              <a:t>rwx</a:t>
            </a:r>
            <a:r>
              <a:rPr lang="en-US" sz="1400" dirty="0"/>
              <a:t>---+ 1 </a:t>
            </a:r>
            <a:r>
              <a:rPr lang="en-US" sz="1400" dirty="0" err="1"/>
              <a:t>yyc</a:t>
            </a:r>
            <a:r>
              <a:rPr lang="en-US" sz="1400" dirty="0"/>
              <a:t> users 2.2M Nov  5 17:21 VIS_20565_125K_for_0.9hr.nxs</a:t>
            </a:r>
          </a:p>
          <a:p>
            <a:r>
              <a:rPr lang="en-US" sz="1400" dirty="0"/>
              <a:t>-</a:t>
            </a:r>
            <a:r>
              <a:rPr lang="en-US" sz="1400" dirty="0" err="1"/>
              <a:t>rw</a:t>
            </a:r>
            <a:r>
              <a:rPr lang="en-US" sz="1400" dirty="0"/>
              <a:t>-</a:t>
            </a:r>
            <a:r>
              <a:rPr lang="en-US" sz="1400" dirty="0" err="1"/>
              <a:t>rwx</a:t>
            </a:r>
            <a:r>
              <a:rPr lang="en-US" sz="1400" dirty="0"/>
              <a:t>---+ 1 </a:t>
            </a:r>
            <a:r>
              <a:rPr lang="en-US" sz="1400" dirty="0" err="1"/>
              <a:t>yyc</a:t>
            </a:r>
            <a:r>
              <a:rPr lang="en-US" sz="1400" dirty="0"/>
              <a:t> users 2.2M Nov  5 18:44 VIS_20567_150K_for_0.9hr.nxs</a:t>
            </a:r>
          </a:p>
          <a:p>
            <a:r>
              <a:rPr lang="en-US" sz="1400" dirty="0"/>
              <a:t>-</a:t>
            </a:r>
            <a:r>
              <a:rPr lang="en-US" sz="1400" dirty="0" err="1"/>
              <a:t>rw</a:t>
            </a:r>
            <a:r>
              <a:rPr lang="en-US" sz="1400" dirty="0"/>
              <a:t>-</a:t>
            </a:r>
            <a:r>
              <a:rPr lang="en-US" sz="1400" dirty="0" err="1"/>
              <a:t>rwx</a:t>
            </a:r>
            <a:r>
              <a:rPr lang="en-US" sz="1400" dirty="0"/>
              <a:t>---+ 1 </a:t>
            </a:r>
            <a:r>
              <a:rPr lang="en-US" sz="1400" dirty="0" err="1"/>
              <a:t>yyc</a:t>
            </a:r>
            <a:r>
              <a:rPr lang="en-US" sz="1400" dirty="0"/>
              <a:t> users 2.2M Nov  5 20:23 VIS_20570_175K_for_1.2hr.nxs</a:t>
            </a:r>
          </a:p>
          <a:p>
            <a:r>
              <a:rPr lang="en-US" sz="1400" dirty="0"/>
              <a:t>-</a:t>
            </a:r>
            <a:r>
              <a:rPr lang="en-US" sz="1400" dirty="0" err="1"/>
              <a:t>rw</a:t>
            </a:r>
            <a:r>
              <a:rPr lang="en-US" sz="1400" dirty="0"/>
              <a:t>-</a:t>
            </a:r>
            <a:r>
              <a:rPr lang="en-US" sz="1400" dirty="0" err="1"/>
              <a:t>rwx</a:t>
            </a:r>
            <a:r>
              <a:rPr lang="en-US" sz="1400" dirty="0"/>
              <a:t>---+ 1 </a:t>
            </a:r>
            <a:r>
              <a:rPr lang="en-US" sz="1400" dirty="0" err="1"/>
              <a:t>yyc</a:t>
            </a:r>
            <a:r>
              <a:rPr lang="en-US" sz="1400" dirty="0"/>
              <a:t> users 2.2M Nov  5 21:58 VIS_20572_200K_for_1.2hr.nxs</a:t>
            </a:r>
          </a:p>
          <a:p>
            <a:r>
              <a:rPr lang="en-US" sz="1400" dirty="0"/>
              <a:t>-</a:t>
            </a:r>
            <a:r>
              <a:rPr lang="en-US" sz="1400" dirty="0" err="1"/>
              <a:t>rw</a:t>
            </a:r>
            <a:r>
              <a:rPr lang="en-US" sz="1400" dirty="0"/>
              <a:t>-</a:t>
            </a:r>
            <a:r>
              <a:rPr lang="en-US" sz="1400" dirty="0" err="1"/>
              <a:t>rwx</a:t>
            </a:r>
            <a:r>
              <a:rPr lang="en-US" sz="1400" dirty="0"/>
              <a:t>---+ 1 </a:t>
            </a:r>
            <a:r>
              <a:rPr lang="en-US" sz="1400" dirty="0" err="1"/>
              <a:t>yyc</a:t>
            </a:r>
            <a:r>
              <a:rPr lang="en-US" sz="1400" dirty="0"/>
              <a:t> users 2.2M Nov  5 23:29 VIS_20574_225K_for_1.2hr.nxs</a:t>
            </a:r>
          </a:p>
          <a:p>
            <a:r>
              <a:rPr lang="en-US" sz="1400" dirty="0"/>
              <a:t>-</a:t>
            </a:r>
            <a:r>
              <a:rPr lang="en-US" sz="1400" dirty="0" err="1"/>
              <a:t>rw</a:t>
            </a:r>
            <a:r>
              <a:rPr lang="en-US" sz="1400" dirty="0"/>
              <a:t>-</a:t>
            </a:r>
            <a:r>
              <a:rPr lang="en-US" sz="1400" dirty="0" err="1"/>
              <a:t>rwx</a:t>
            </a:r>
            <a:r>
              <a:rPr lang="en-US" sz="1400" dirty="0"/>
              <a:t>---+ 1 </a:t>
            </a:r>
            <a:r>
              <a:rPr lang="en-US" sz="1400" dirty="0" err="1"/>
              <a:t>yyc</a:t>
            </a:r>
            <a:r>
              <a:rPr lang="en-US" sz="1400" dirty="0"/>
              <a:t> users 2.2M Nov  6 01:00 VIS_20576_250K_for_1.2hr.nxs</a:t>
            </a:r>
          </a:p>
          <a:p>
            <a:r>
              <a:rPr lang="en-US" sz="1400" dirty="0"/>
              <a:t>-</a:t>
            </a:r>
            <a:r>
              <a:rPr lang="en-US" sz="1400" dirty="0" err="1"/>
              <a:t>rw</a:t>
            </a:r>
            <a:r>
              <a:rPr lang="en-US" sz="1400" dirty="0"/>
              <a:t>-</a:t>
            </a:r>
            <a:r>
              <a:rPr lang="en-US" sz="1400" dirty="0" err="1"/>
              <a:t>rwx</a:t>
            </a:r>
            <a:r>
              <a:rPr lang="en-US" sz="1400" dirty="0"/>
              <a:t>---+ 1 </a:t>
            </a:r>
            <a:r>
              <a:rPr lang="en-US" sz="1400" dirty="0" err="1"/>
              <a:t>yyc</a:t>
            </a:r>
            <a:r>
              <a:rPr lang="en-US" sz="1400" dirty="0"/>
              <a:t> users 2.2M Nov  6 02:28 VIS_20578_275K_for_1.2hr.nxs</a:t>
            </a:r>
          </a:p>
          <a:p>
            <a:r>
              <a:rPr lang="en-US" sz="1400" dirty="0"/>
              <a:t>-</a:t>
            </a:r>
            <a:r>
              <a:rPr lang="en-US" sz="1400" dirty="0" err="1"/>
              <a:t>rw</a:t>
            </a:r>
            <a:r>
              <a:rPr lang="en-US" sz="1400" dirty="0"/>
              <a:t>-</a:t>
            </a:r>
            <a:r>
              <a:rPr lang="en-US" sz="1400" dirty="0" err="1"/>
              <a:t>rwx</a:t>
            </a:r>
            <a:r>
              <a:rPr lang="en-US" sz="1400" dirty="0"/>
              <a:t>---+ 1 </a:t>
            </a:r>
            <a:r>
              <a:rPr lang="en-US" sz="1400" dirty="0" err="1"/>
              <a:t>yyc</a:t>
            </a:r>
            <a:r>
              <a:rPr lang="en-US" sz="1400" dirty="0"/>
              <a:t> users 2.2M Nov  6 03:57 VIS_20580_300K_for_1.2hr.nxs</a:t>
            </a:r>
          </a:p>
        </p:txBody>
      </p:sp>
      <p:sp>
        <p:nvSpPr>
          <p:cNvPr id="4" name="Rectangle 3"/>
          <p:cNvSpPr/>
          <p:nvPr/>
        </p:nvSpPr>
        <p:spPr>
          <a:xfrm>
            <a:off x="4482541" y="1073429"/>
            <a:ext cx="1013797" cy="1679713"/>
          </a:xfrm>
          <a:prstGeom prst="rect">
            <a:avLst/>
          </a:prstGeom>
          <a:solidFill>
            <a:schemeClr val="bg2"/>
          </a:solidFill>
          <a:ln>
            <a:solidFill>
              <a:schemeClr val="accent1"/>
            </a:solidFill>
          </a:ln>
          <a:effectLst/>
          <a:scene3d>
            <a:camera prst="orthographicFront">
              <a:rot lat="0" lon="0" rev="0"/>
            </a:camera>
            <a:lightRig rig="balanced" dir="t">
              <a:rot lat="0" lon="0" rev="0"/>
            </a:lightRig>
          </a:scene3d>
          <a:sp3d>
            <a:contourClr>
              <a:schemeClr val="lt1"/>
            </a:contourClr>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5" name="TextBox 4"/>
          <p:cNvSpPr txBox="1"/>
          <p:nvPr/>
        </p:nvSpPr>
        <p:spPr>
          <a:xfrm>
            <a:off x="457199" y="6013179"/>
            <a:ext cx="8259417" cy="674031"/>
          </a:xfrm>
          <a:prstGeom prst="rect">
            <a:avLst/>
          </a:prstGeom>
          <a:solidFill>
            <a:schemeClr val="bg2"/>
          </a:solidFill>
        </p:spPr>
        <p:txBody>
          <a:bodyPr wrap="square" rtlCol="0">
            <a:spAutoFit/>
          </a:bodyPr>
          <a:lstStyle/>
          <a:p>
            <a:pPr>
              <a:lnSpc>
                <a:spcPct val="90000"/>
              </a:lnSpc>
            </a:pPr>
            <a:r>
              <a:rPr lang="en-US" sz="1400" dirty="0">
                <a:solidFill>
                  <a:srgbClr val="0000FF"/>
                </a:solidFill>
              </a:rPr>
              <a:t>Simulation was started at the beginning of the experiment. By the time when experimental data were collected, the calculation was already finished with theoretical predication available to be compared with experiment. This eventually led to a critical decision made by the user (see next slide). </a:t>
            </a:r>
          </a:p>
        </p:txBody>
      </p:sp>
      <p:sp>
        <p:nvSpPr>
          <p:cNvPr id="6" name="Rectangle 5">
            <a:extLst>
              <a:ext uri="{FF2B5EF4-FFF2-40B4-BE49-F238E27FC236}">
                <a16:creationId xmlns:a16="http://schemas.microsoft.com/office/drawing/2014/main" id="{6A01BDAD-D9F0-4117-88B3-2DE0C6BF710E}"/>
              </a:ext>
            </a:extLst>
          </p:cNvPr>
          <p:cNvSpPr/>
          <p:nvPr/>
        </p:nvSpPr>
        <p:spPr>
          <a:xfrm>
            <a:off x="3190702" y="892544"/>
            <a:ext cx="1013797" cy="180886"/>
          </a:xfrm>
          <a:prstGeom prst="rect">
            <a:avLst/>
          </a:prstGeom>
          <a:solidFill>
            <a:schemeClr val="bg2"/>
          </a:solidFill>
          <a:ln>
            <a:solidFill>
              <a:schemeClr val="accent1"/>
            </a:solidFill>
          </a:ln>
          <a:effectLst/>
          <a:scene3d>
            <a:camera prst="orthographicFront">
              <a:rot lat="0" lon="0" rev="0"/>
            </a:camera>
            <a:lightRig rig="balanced" dir="t">
              <a:rot lat="0" lon="0" rev="0"/>
            </a:lightRig>
          </a:scene3d>
          <a:sp3d>
            <a:contourClr>
              <a:schemeClr val="lt1"/>
            </a:contourClr>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Tree>
    <p:extLst>
      <p:ext uri="{BB962C8B-B14F-4D97-AF65-F5344CB8AC3E}">
        <p14:creationId xmlns:p14="http://schemas.microsoft.com/office/powerpoint/2010/main" val="3104555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385" y="253529"/>
            <a:ext cx="8628678" cy="356123"/>
          </a:xfrm>
        </p:spPr>
        <p:txBody>
          <a:bodyPr/>
          <a:lstStyle/>
          <a:p>
            <a:r>
              <a:rPr lang="en-US" sz="2000" dirty="0" err="1"/>
              <a:t>VirtuES</a:t>
            </a:r>
            <a:r>
              <a:rPr lang="en-US" sz="2000" dirty="0"/>
              <a:t> helped users to make decisions on-the-fly</a:t>
            </a:r>
          </a:p>
        </p:txBody>
      </p:sp>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586408" y="1083364"/>
            <a:ext cx="7991061" cy="4999383"/>
          </a:xfrm>
          <a:prstGeom prst="rect">
            <a:avLst/>
          </a:prstGeom>
        </p:spPr>
      </p:pic>
      <p:sp>
        <p:nvSpPr>
          <p:cNvPr id="4" name="TextBox 3"/>
          <p:cNvSpPr txBox="1"/>
          <p:nvPr/>
        </p:nvSpPr>
        <p:spPr>
          <a:xfrm>
            <a:off x="1699591" y="1451114"/>
            <a:ext cx="1818861" cy="757130"/>
          </a:xfrm>
          <a:prstGeom prst="rect">
            <a:avLst/>
          </a:prstGeom>
          <a:solidFill>
            <a:schemeClr val="bg2"/>
          </a:solidFill>
        </p:spPr>
        <p:txBody>
          <a:bodyPr wrap="square" rtlCol="0">
            <a:spAutoFit/>
          </a:bodyPr>
          <a:lstStyle/>
          <a:p>
            <a:pPr algn="ctr">
              <a:lnSpc>
                <a:spcPct val="90000"/>
              </a:lnSpc>
            </a:pPr>
            <a:endParaRPr lang="en-US" sz="1600" dirty="0"/>
          </a:p>
          <a:p>
            <a:pPr algn="ctr">
              <a:lnSpc>
                <a:spcPct val="90000"/>
              </a:lnSpc>
            </a:pPr>
            <a:r>
              <a:rPr lang="en-US" sz="1600" dirty="0"/>
              <a:t>Sample</a:t>
            </a:r>
          </a:p>
          <a:p>
            <a:pPr algn="ctr">
              <a:lnSpc>
                <a:spcPct val="90000"/>
              </a:lnSpc>
            </a:pPr>
            <a:endParaRPr lang="en-US" sz="1600" dirty="0"/>
          </a:p>
        </p:txBody>
      </p:sp>
    </p:spTree>
    <p:extLst>
      <p:ext uri="{BB962C8B-B14F-4D97-AF65-F5344CB8AC3E}">
        <p14:creationId xmlns:p14="http://schemas.microsoft.com/office/powerpoint/2010/main" val="563050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99737" y="938940"/>
            <a:ext cx="8522326" cy="5337873"/>
          </a:xfrm>
          <a:prstGeom prst="rect">
            <a:avLst/>
          </a:prstGeom>
        </p:spPr>
      </p:pic>
      <p:sp>
        <p:nvSpPr>
          <p:cNvPr id="6" name="Title 1">
            <a:extLst>
              <a:ext uri="{FF2B5EF4-FFF2-40B4-BE49-F238E27FC236}">
                <a16:creationId xmlns:a16="http://schemas.microsoft.com/office/drawing/2014/main" id="{D12F9BD7-89C8-46FC-9432-F4A02F416ECC}"/>
              </a:ext>
            </a:extLst>
          </p:cNvPr>
          <p:cNvSpPr>
            <a:spLocks noGrp="1"/>
          </p:cNvSpPr>
          <p:nvPr>
            <p:ph type="title"/>
          </p:nvPr>
        </p:nvSpPr>
        <p:spPr>
          <a:xfrm>
            <a:off x="193385" y="253529"/>
            <a:ext cx="8628678" cy="356123"/>
          </a:xfrm>
        </p:spPr>
        <p:txBody>
          <a:bodyPr/>
          <a:lstStyle/>
          <a:p>
            <a:r>
              <a:rPr lang="en-US" sz="2000" dirty="0" err="1"/>
              <a:t>VirtuES</a:t>
            </a:r>
            <a:r>
              <a:rPr lang="en-US" sz="2000" dirty="0"/>
              <a:t> helped to obtain insight from the experimental data</a:t>
            </a:r>
          </a:p>
        </p:txBody>
      </p:sp>
    </p:spTree>
    <p:extLst>
      <p:ext uri="{BB962C8B-B14F-4D97-AF65-F5344CB8AC3E}">
        <p14:creationId xmlns:p14="http://schemas.microsoft.com/office/powerpoint/2010/main" val="6379822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 OCLIMAX (with Docker running)</a:t>
            </a:r>
          </a:p>
        </p:txBody>
      </p:sp>
      <p:sp>
        <p:nvSpPr>
          <p:cNvPr id="3" name="Content Placeholder 2"/>
          <p:cNvSpPr>
            <a:spLocks noGrp="1"/>
          </p:cNvSpPr>
          <p:nvPr>
            <p:ph idx="1"/>
          </p:nvPr>
        </p:nvSpPr>
        <p:spPr>
          <a:xfrm>
            <a:off x="201168" y="865873"/>
            <a:ext cx="8642640" cy="4584915"/>
          </a:xfrm>
        </p:spPr>
        <p:txBody>
          <a:bodyPr/>
          <a:lstStyle/>
          <a:p>
            <a:r>
              <a:rPr lang="en-US" dirty="0"/>
              <a:t>For Linux/Mac (or Virtual Box on Windows)</a:t>
            </a:r>
          </a:p>
          <a:p>
            <a:endParaRPr lang="en-US" dirty="0"/>
          </a:p>
          <a:p>
            <a:endParaRPr lang="en-US" dirty="0"/>
          </a:p>
          <a:p>
            <a:endParaRPr lang="en-US" dirty="0"/>
          </a:p>
          <a:p>
            <a:r>
              <a:rPr lang="en-US" dirty="0"/>
              <a:t>For Windows (Native Windows 10)</a:t>
            </a:r>
          </a:p>
          <a:p>
            <a:endParaRPr lang="en-US" dirty="0"/>
          </a:p>
          <a:p>
            <a:endParaRPr lang="en-US" dirty="0"/>
          </a:p>
          <a:p>
            <a:endParaRPr lang="en-US" dirty="0"/>
          </a:p>
          <a:p>
            <a:r>
              <a:rPr lang="en-US" dirty="0"/>
              <a:t>For help</a:t>
            </a:r>
          </a:p>
        </p:txBody>
      </p:sp>
      <p:sp>
        <p:nvSpPr>
          <p:cNvPr id="4" name="TextBox 3"/>
          <p:cNvSpPr txBox="1"/>
          <p:nvPr/>
        </p:nvSpPr>
        <p:spPr>
          <a:xfrm>
            <a:off x="378000" y="1485808"/>
            <a:ext cx="8177061" cy="1588127"/>
          </a:xfrm>
          <a:prstGeom prst="rect">
            <a:avLst/>
          </a:prstGeom>
          <a:noFill/>
        </p:spPr>
        <p:txBody>
          <a:bodyPr wrap="square" rtlCol="0">
            <a:spAutoFit/>
          </a:bodyPr>
          <a:lstStyle/>
          <a:p>
            <a:pPr>
              <a:lnSpc>
                <a:spcPct val="90000"/>
              </a:lnSpc>
            </a:pPr>
            <a:r>
              <a:rPr lang="en-US" dirty="0"/>
              <a:t>Open a terminal, run:</a:t>
            </a:r>
          </a:p>
          <a:p>
            <a:pPr>
              <a:lnSpc>
                <a:spcPct val="90000"/>
              </a:lnSpc>
            </a:pPr>
            <a:endParaRPr lang="en-US" dirty="0"/>
          </a:p>
          <a:p>
            <a:pPr>
              <a:lnSpc>
                <a:spcPct val="90000"/>
              </a:lnSpc>
            </a:pPr>
            <a:r>
              <a:rPr lang="en-US" dirty="0"/>
              <a:t>$ curl -s </a:t>
            </a:r>
            <a:r>
              <a:rPr lang="en-US" u="sng" dirty="0">
                <a:hlinkClick r:id="rId2"/>
              </a:rPr>
              <a:t>http://eclipseice.ornl.gov/downloads/iceman/oclimax/getoclimax</a:t>
            </a:r>
            <a:r>
              <a:rPr lang="en-US" dirty="0"/>
              <a:t> | bash</a:t>
            </a:r>
          </a:p>
          <a:p>
            <a:pPr>
              <a:lnSpc>
                <a:spcPct val="90000"/>
              </a:lnSpc>
            </a:pPr>
            <a:r>
              <a:rPr lang="en-US" dirty="0"/>
              <a:t>$ </a:t>
            </a:r>
            <a:r>
              <a:rPr lang="en-US" dirty="0" err="1"/>
              <a:t>oclimax</a:t>
            </a:r>
            <a:r>
              <a:rPr lang="en-US" dirty="0"/>
              <a:t> pull</a:t>
            </a:r>
          </a:p>
          <a:p>
            <a:pPr>
              <a:lnSpc>
                <a:spcPct val="90000"/>
              </a:lnSpc>
            </a:pPr>
            <a:endParaRPr lang="en-US" dirty="0"/>
          </a:p>
          <a:p>
            <a:pPr>
              <a:lnSpc>
                <a:spcPct val="90000"/>
              </a:lnSpc>
            </a:pPr>
            <a:r>
              <a:rPr lang="en-US" dirty="0"/>
              <a:t>That’s it!</a:t>
            </a:r>
          </a:p>
        </p:txBody>
      </p:sp>
      <p:sp>
        <p:nvSpPr>
          <p:cNvPr id="5" name="TextBox 4"/>
          <p:cNvSpPr txBox="1"/>
          <p:nvPr/>
        </p:nvSpPr>
        <p:spPr>
          <a:xfrm>
            <a:off x="375420" y="3679873"/>
            <a:ext cx="8177061" cy="1837426"/>
          </a:xfrm>
          <a:prstGeom prst="rect">
            <a:avLst/>
          </a:prstGeom>
          <a:noFill/>
        </p:spPr>
        <p:txBody>
          <a:bodyPr wrap="square" rtlCol="0">
            <a:spAutoFit/>
          </a:bodyPr>
          <a:lstStyle/>
          <a:p>
            <a:pPr>
              <a:lnSpc>
                <a:spcPct val="90000"/>
              </a:lnSpc>
            </a:pPr>
            <a:r>
              <a:rPr lang="en-US" dirty="0"/>
              <a:t>Visit </a:t>
            </a:r>
            <a:r>
              <a:rPr lang="en-US" u="sng" dirty="0">
                <a:hlinkClick r:id="rId3"/>
              </a:rPr>
              <a:t>http://eclipseice.ornl.gov/downloads/iceman/oclimax</a:t>
            </a:r>
            <a:endParaRPr lang="en-US" dirty="0"/>
          </a:p>
          <a:p>
            <a:pPr>
              <a:lnSpc>
                <a:spcPct val="90000"/>
              </a:lnSpc>
            </a:pPr>
            <a:r>
              <a:rPr lang="en-US" dirty="0"/>
              <a:t>Download oclimax.bat to your working directory</a:t>
            </a:r>
          </a:p>
          <a:p>
            <a:pPr>
              <a:lnSpc>
                <a:spcPct val="90000"/>
              </a:lnSpc>
            </a:pPr>
            <a:endParaRPr lang="en-US" dirty="0"/>
          </a:p>
          <a:p>
            <a:pPr>
              <a:lnSpc>
                <a:spcPct val="90000"/>
              </a:lnSpc>
            </a:pPr>
            <a:r>
              <a:rPr lang="en-US" dirty="0"/>
              <a:t>Open the Command Prompt “</a:t>
            </a:r>
            <a:r>
              <a:rPr lang="en-US" dirty="0" err="1"/>
              <a:t>cmd</a:t>
            </a:r>
            <a:r>
              <a:rPr lang="en-US" dirty="0"/>
              <a:t>”, go to the working directory, run:</a:t>
            </a:r>
          </a:p>
          <a:p>
            <a:pPr>
              <a:lnSpc>
                <a:spcPct val="90000"/>
              </a:lnSpc>
            </a:pPr>
            <a:endParaRPr lang="en-US" dirty="0"/>
          </a:p>
          <a:p>
            <a:pPr>
              <a:lnSpc>
                <a:spcPct val="90000"/>
              </a:lnSpc>
            </a:pPr>
            <a:r>
              <a:rPr lang="en-US" dirty="0"/>
              <a:t>$ oclimax.bat pull</a:t>
            </a:r>
          </a:p>
          <a:p>
            <a:pPr>
              <a:lnSpc>
                <a:spcPct val="90000"/>
              </a:lnSpc>
            </a:pPr>
            <a:endParaRPr lang="en-US" dirty="0"/>
          </a:p>
        </p:txBody>
      </p:sp>
      <p:sp>
        <p:nvSpPr>
          <p:cNvPr id="6" name="TextBox 5"/>
          <p:cNvSpPr txBox="1"/>
          <p:nvPr/>
        </p:nvSpPr>
        <p:spPr>
          <a:xfrm>
            <a:off x="388338" y="5887326"/>
            <a:ext cx="8177061" cy="590931"/>
          </a:xfrm>
          <a:prstGeom prst="rect">
            <a:avLst/>
          </a:prstGeom>
          <a:noFill/>
        </p:spPr>
        <p:txBody>
          <a:bodyPr wrap="square" rtlCol="0">
            <a:spAutoFit/>
          </a:bodyPr>
          <a:lstStyle/>
          <a:p>
            <a:pPr>
              <a:lnSpc>
                <a:spcPct val="90000"/>
              </a:lnSpc>
            </a:pPr>
            <a:r>
              <a:rPr lang="en-US" dirty="0"/>
              <a:t>$ </a:t>
            </a:r>
            <a:r>
              <a:rPr lang="en-US" dirty="0" err="1"/>
              <a:t>oclimax</a:t>
            </a:r>
            <a:r>
              <a:rPr lang="en-US" dirty="0"/>
              <a:t> help            (Linux/Mac)</a:t>
            </a:r>
          </a:p>
          <a:p>
            <a:pPr>
              <a:lnSpc>
                <a:spcPct val="90000"/>
              </a:lnSpc>
            </a:pPr>
            <a:r>
              <a:rPr lang="en-US" dirty="0"/>
              <a:t>$ oclimax.bat help      (Windows)</a:t>
            </a:r>
          </a:p>
        </p:txBody>
      </p:sp>
    </p:spTree>
    <p:extLst>
      <p:ext uri="{BB962C8B-B14F-4D97-AF65-F5344CB8AC3E}">
        <p14:creationId xmlns:p14="http://schemas.microsoft.com/office/powerpoint/2010/main" val="90399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Convert your files to OCLIMAX input file</a:t>
            </a:r>
          </a:p>
        </p:txBody>
      </p:sp>
      <p:sp>
        <p:nvSpPr>
          <p:cNvPr id="3" name="Content Placeholder 2"/>
          <p:cNvSpPr>
            <a:spLocks noGrp="1"/>
          </p:cNvSpPr>
          <p:nvPr>
            <p:ph idx="1"/>
          </p:nvPr>
        </p:nvSpPr>
        <p:spPr>
          <a:xfrm>
            <a:off x="201168" y="740781"/>
            <a:ext cx="8642640" cy="4898020"/>
          </a:xfrm>
        </p:spPr>
        <p:txBody>
          <a:bodyPr/>
          <a:lstStyle/>
          <a:p>
            <a:r>
              <a:rPr lang="en-US" dirty="0"/>
              <a:t>For help</a:t>
            </a:r>
          </a:p>
          <a:p>
            <a:endParaRPr lang="en-US" dirty="0"/>
          </a:p>
          <a:p>
            <a:r>
              <a:rPr lang="en-US" dirty="0"/>
              <a:t>Examples</a:t>
            </a:r>
          </a:p>
        </p:txBody>
      </p:sp>
      <p:sp>
        <p:nvSpPr>
          <p:cNvPr id="4" name="Rectangle 3"/>
          <p:cNvSpPr/>
          <p:nvPr/>
        </p:nvSpPr>
        <p:spPr>
          <a:xfrm>
            <a:off x="1037558" y="1318288"/>
            <a:ext cx="2557110" cy="341632"/>
          </a:xfrm>
          <a:prstGeom prst="rect">
            <a:avLst/>
          </a:prstGeom>
        </p:spPr>
        <p:txBody>
          <a:bodyPr wrap="none">
            <a:spAutoFit/>
          </a:bodyPr>
          <a:lstStyle/>
          <a:p>
            <a:pPr>
              <a:lnSpc>
                <a:spcPct val="90000"/>
              </a:lnSpc>
            </a:pPr>
            <a:r>
              <a:rPr lang="en-US" dirty="0"/>
              <a:t>$ </a:t>
            </a:r>
            <a:r>
              <a:rPr lang="en-US" dirty="0" err="1"/>
              <a:t>oclimax</a:t>
            </a:r>
            <a:r>
              <a:rPr lang="en-US" dirty="0"/>
              <a:t> convert -help</a:t>
            </a:r>
          </a:p>
        </p:txBody>
      </p:sp>
      <p:sp>
        <p:nvSpPr>
          <p:cNvPr id="5" name="Rectangle 4"/>
          <p:cNvSpPr/>
          <p:nvPr/>
        </p:nvSpPr>
        <p:spPr>
          <a:xfrm>
            <a:off x="950675" y="2379617"/>
            <a:ext cx="6424345" cy="4302716"/>
          </a:xfrm>
          <a:prstGeom prst="rect">
            <a:avLst/>
          </a:prstGeom>
        </p:spPr>
        <p:txBody>
          <a:bodyPr wrap="square">
            <a:spAutoFit/>
          </a:bodyPr>
          <a:lstStyle/>
          <a:p>
            <a:pPr>
              <a:lnSpc>
                <a:spcPct val="90000"/>
              </a:lnSpc>
            </a:pPr>
            <a:r>
              <a:rPr lang="en-US" sz="1600" dirty="0"/>
              <a:t>Convert CASTEP output to </a:t>
            </a:r>
            <a:r>
              <a:rPr lang="en-US" sz="1600" dirty="0" err="1"/>
              <a:t>out.aclimax</a:t>
            </a:r>
            <a:r>
              <a:rPr lang="en-US" sz="1600" dirty="0"/>
              <a:t> file</a:t>
            </a:r>
          </a:p>
          <a:p>
            <a:pPr>
              <a:lnSpc>
                <a:spcPct val="90000"/>
              </a:lnSpc>
            </a:pPr>
            <a:endParaRPr lang="en-US" sz="1600" dirty="0"/>
          </a:p>
          <a:p>
            <a:pPr>
              <a:lnSpc>
                <a:spcPct val="90000"/>
              </a:lnSpc>
            </a:pPr>
            <a:r>
              <a:rPr lang="en-US" sz="1600" dirty="0"/>
              <a:t>$ </a:t>
            </a:r>
            <a:r>
              <a:rPr lang="en-US" sz="1600" dirty="0" err="1"/>
              <a:t>oclimax</a:t>
            </a:r>
            <a:r>
              <a:rPr lang="en-US" sz="1600" dirty="0"/>
              <a:t> convert -c </a:t>
            </a:r>
            <a:r>
              <a:rPr lang="en-US" sz="1600" dirty="0" err="1"/>
              <a:t>yourfile.phonon</a:t>
            </a:r>
            <a:endParaRPr lang="en-US" sz="1600" dirty="0"/>
          </a:p>
          <a:p>
            <a:pPr>
              <a:lnSpc>
                <a:spcPct val="90000"/>
              </a:lnSpc>
            </a:pPr>
            <a:endParaRPr lang="en-US" sz="1600" dirty="0"/>
          </a:p>
          <a:p>
            <a:pPr>
              <a:lnSpc>
                <a:spcPct val="90000"/>
              </a:lnSpc>
            </a:pPr>
            <a:r>
              <a:rPr lang="en-US" sz="1600" dirty="0"/>
              <a:t>Convert CASTEP output to </a:t>
            </a:r>
            <a:r>
              <a:rPr lang="en-US" sz="1600" dirty="0" err="1"/>
              <a:t>yourfile.aclimax</a:t>
            </a:r>
            <a:r>
              <a:rPr lang="en-US" sz="1600" dirty="0"/>
              <a:t> file</a:t>
            </a:r>
          </a:p>
          <a:p>
            <a:pPr>
              <a:lnSpc>
                <a:spcPct val="90000"/>
              </a:lnSpc>
            </a:pPr>
            <a:endParaRPr lang="en-US" sz="1600" dirty="0"/>
          </a:p>
          <a:p>
            <a:pPr>
              <a:lnSpc>
                <a:spcPct val="90000"/>
              </a:lnSpc>
            </a:pPr>
            <a:r>
              <a:rPr lang="en-US" sz="1600" dirty="0"/>
              <a:t>$ </a:t>
            </a:r>
            <a:r>
              <a:rPr lang="en-US" sz="1600" dirty="0" err="1"/>
              <a:t>oclimax</a:t>
            </a:r>
            <a:r>
              <a:rPr lang="en-US" sz="1600" dirty="0"/>
              <a:t> convert -c </a:t>
            </a:r>
            <a:r>
              <a:rPr lang="en-US" sz="1600" dirty="0" err="1"/>
              <a:t>yourfile.phonon</a:t>
            </a:r>
            <a:r>
              <a:rPr lang="en-US" sz="1600" dirty="0"/>
              <a:t> -a </a:t>
            </a:r>
            <a:r>
              <a:rPr lang="en-US" sz="1600" dirty="0" err="1"/>
              <a:t>yourfile</a:t>
            </a:r>
            <a:endParaRPr lang="en-US" sz="1600" dirty="0"/>
          </a:p>
          <a:p>
            <a:pPr>
              <a:lnSpc>
                <a:spcPct val="90000"/>
              </a:lnSpc>
            </a:pPr>
            <a:endParaRPr lang="en-US" sz="1600" dirty="0"/>
          </a:p>
          <a:p>
            <a:pPr>
              <a:lnSpc>
                <a:spcPct val="90000"/>
              </a:lnSpc>
            </a:pPr>
            <a:r>
              <a:rPr lang="en-US" sz="1600" dirty="0"/>
              <a:t>Convert CASTEP output to </a:t>
            </a:r>
            <a:r>
              <a:rPr lang="en-US" sz="1600" dirty="0" err="1"/>
              <a:t>yourfile.oclimax</a:t>
            </a:r>
            <a:r>
              <a:rPr lang="en-US" sz="1600" dirty="0"/>
              <a:t> file</a:t>
            </a:r>
          </a:p>
          <a:p>
            <a:pPr>
              <a:lnSpc>
                <a:spcPct val="90000"/>
              </a:lnSpc>
            </a:pPr>
            <a:endParaRPr lang="en-US" sz="1600" dirty="0"/>
          </a:p>
          <a:p>
            <a:pPr>
              <a:lnSpc>
                <a:spcPct val="90000"/>
              </a:lnSpc>
            </a:pPr>
            <a:r>
              <a:rPr lang="en-US" sz="1600" dirty="0"/>
              <a:t>$ </a:t>
            </a:r>
            <a:r>
              <a:rPr lang="en-US" sz="1600" dirty="0" err="1"/>
              <a:t>oclimax</a:t>
            </a:r>
            <a:r>
              <a:rPr lang="en-US" sz="1600" dirty="0"/>
              <a:t> convert -c </a:t>
            </a:r>
            <a:r>
              <a:rPr lang="en-US" sz="1600" dirty="0" err="1"/>
              <a:t>yourfile.phonon</a:t>
            </a:r>
            <a:r>
              <a:rPr lang="en-US" sz="1600" dirty="0"/>
              <a:t> -o </a:t>
            </a:r>
            <a:r>
              <a:rPr lang="en-US" sz="1600" dirty="0" err="1"/>
              <a:t>yourfile</a:t>
            </a:r>
            <a:endParaRPr lang="en-US" sz="1600" dirty="0"/>
          </a:p>
          <a:p>
            <a:pPr>
              <a:lnSpc>
                <a:spcPct val="90000"/>
              </a:lnSpc>
            </a:pPr>
            <a:endParaRPr lang="en-US" sz="1600" dirty="0"/>
          </a:p>
          <a:p>
            <a:pPr>
              <a:lnSpc>
                <a:spcPct val="90000"/>
              </a:lnSpc>
            </a:pPr>
            <a:r>
              <a:rPr lang="en-US" sz="1600" dirty="0"/>
              <a:t>Convert CP2K output to </a:t>
            </a:r>
            <a:r>
              <a:rPr lang="en-US" sz="1600" dirty="0" err="1"/>
              <a:t>yourfile.aclimax</a:t>
            </a:r>
            <a:r>
              <a:rPr lang="en-US" sz="1600" dirty="0"/>
              <a:t> file</a:t>
            </a:r>
          </a:p>
          <a:p>
            <a:pPr>
              <a:lnSpc>
                <a:spcPct val="90000"/>
              </a:lnSpc>
            </a:pPr>
            <a:endParaRPr lang="en-US" sz="1600" dirty="0"/>
          </a:p>
          <a:p>
            <a:pPr>
              <a:lnSpc>
                <a:spcPct val="90000"/>
              </a:lnSpc>
            </a:pPr>
            <a:r>
              <a:rPr lang="en-US" sz="1600" dirty="0"/>
              <a:t>$ </a:t>
            </a:r>
            <a:r>
              <a:rPr lang="en-US" sz="1600" dirty="0" err="1"/>
              <a:t>oclimax</a:t>
            </a:r>
            <a:r>
              <a:rPr lang="en-US" sz="1600" dirty="0"/>
              <a:t> convert -cp2k </a:t>
            </a:r>
            <a:r>
              <a:rPr lang="en-US" sz="1600" dirty="0" err="1"/>
              <a:t>yourfile.mol</a:t>
            </a:r>
            <a:r>
              <a:rPr lang="en-US" sz="1600" dirty="0"/>
              <a:t> -a </a:t>
            </a:r>
            <a:r>
              <a:rPr lang="en-US" sz="1600" dirty="0" err="1"/>
              <a:t>yourfile</a:t>
            </a:r>
            <a:endParaRPr lang="en-US" sz="1600" dirty="0"/>
          </a:p>
          <a:p>
            <a:pPr>
              <a:lnSpc>
                <a:spcPct val="90000"/>
              </a:lnSpc>
            </a:pPr>
            <a:endParaRPr lang="en-US" sz="1600" dirty="0"/>
          </a:p>
          <a:p>
            <a:pPr>
              <a:lnSpc>
                <a:spcPct val="90000"/>
              </a:lnSpc>
            </a:pPr>
            <a:r>
              <a:rPr lang="en-US" sz="1600" dirty="0"/>
              <a:t>Convert </a:t>
            </a:r>
            <a:r>
              <a:rPr lang="en-US" sz="1600" dirty="0" err="1"/>
              <a:t>VASP+Phonopy</a:t>
            </a:r>
            <a:r>
              <a:rPr lang="en-US" sz="1600" dirty="0"/>
              <a:t> output to </a:t>
            </a:r>
            <a:r>
              <a:rPr lang="en-US" sz="1600" dirty="0" err="1"/>
              <a:t>yourfile.oclimax</a:t>
            </a:r>
            <a:r>
              <a:rPr lang="en-US" sz="1600" dirty="0"/>
              <a:t> file</a:t>
            </a:r>
          </a:p>
          <a:p>
            <a:pPr>
              <a:lnSpc>
                <a:spcPct val="90000"/>
              </a:lnSpc>
            </a:pPr>
            <a:endParaRPr lang="en-US" sz="1600" dirty="0"/>
          </a:p>
          <a:p>
            <a:pPr>
              <a:lnSpc>
                <a:spcPct val="90000"/>
              </a:lnSpc>
            </a:pPr>
            <a:r>
              <a:rPr lang="en-US" sz="1600" dirty="0"/>
              <a:t>$ </a:t>
            </a:r>
            <a:r>
              <a:rPr lang="en-US" sz="1600" dirty="0" err="1"/>
              <a:t>oclimax</a:t>
            </a:r>
            <a:r>
              <a:rPr lang="en-US" sz="1600" dirty="0"/>
              <a:t> convert -</a:t>
            </a:r>
            <a:r>
              <a:rPr lang="en-US" sz="1600" dirty="0" err="1"/>
              <a:t>vp</a:t>
            </a:r>
            <a:r>
              <a:rPr lang="en-US" sz="1600" dirty="0"/>
              <a:t> POSCAR-</a:t>
            </a:r>
            <a:r>
              <a:rPr lang="en-US" sz="1600" dirty="0" err="1"/>
              <a:t>unitcell</a:t>
            </a:r>
            <a:r>
              <a:rPr lang="en-US" sz="1600" dirty="0"/>
              <a:t> </a:t>
            </a:r>
            <a:r>
              <a:rPr lang="en-US" sz="1600" dirty="0" err="1"/>
              <a:t>mesh.yaml</a:t>
            </a:r>
            <a:r>
              <a:rPr lang="en-US" sz="1600" dirty="0"/>
              <a:t> -o </a:t>
            </a:r>
            <a:r>
              <a:rPr lang="en-US" sz="1600" dirty="0" err="1"/>
              <a:t>yourfile</a:t>
            </a:r>
            <a:endParaRPr lang="en-US" sz="1600" dirty="0"/>
          </a:p>
        </p:txBody>
      </p:sp>
      <p:sp>
        <p:nvSpPr>
          <p:cNvPr id="6" name="Content Placeholder 2">
            <a:extLst>
              <a:ext uri="{FF2B5EF4-FFF2-40B4-BE49-F238E27FC236}">
                <a16:creationId xmlns:a16="http://schemas.microsoft.com/office/drawing/2014/main" id="{B4174B13-1F9B-44DD-9E75-5EEBD52B671F}"/>
              </a:ext>
            </a:extLst>
          </p:cNvPr>
          <p:cNvSpPr txBox="1">
            <a:spLocks/>
          </p:cNvSpPr>
          <p:nvPr/>
        </p:nvSpPr>
        <p:spPr bwMode="auto">
          <a:xfrm>
            <a:off x="6453480" y="1478779"/>
            <a:ext cx="3519462" cy="5590250"/>
          </a:xfrm>
          <a:prstGeom prst="rect">
            <a:avLst/>
          </a:prstGeom>
          <a:noFill/>
          <a:ln w="9525">
            <a:noFill/>
            <a:miter lim="800000"/>
            <a:headEnd/>
            <a:tailEnd/>
          </a:ln>
        </p:spPr>
        <p:txBody>
          <a:bodyPr vert="horz" wrap="square" lIns="91440" tIns="45720" rIns="91440" bIns="45720" numCol="2"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2"/>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2"/>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2"/>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2"/>
              </a:buClr>
              <a:buFont typeface="Arial" charset="0"/>
              <a:buChar char="–"/>
              <a:defRPr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2"/>
              </a:buClr>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400"/>
            <a:r>
              <a:rPr lang="en-US" sz="1600" dirty="0"/>
              <a:t>CASTEP</a:t>
            </a:r>
          </a:p>
          <a:p>
            <a:pPr defTabSz="914400"/>
            <a:r>
              <a:rPr lang="en-US" sz="1600" dirty="0"/>
              <a:t>VASP OUTCAR</a:t>
            </a:r>
          </a:p>
          <a:p>
            <a:pPr defTabSz="914400"/>
            <a:r>
              <a:rPr lang="en-US" sz="1600" dirty="0" err="1"/>
              <a:t>VASP+phonopy</a:t>
            </a:r>
            <a:endParaRPr lang="en-US" sz="1600" dirty="0"/>
          </a:p>
          <a:p>
            <a:pPr defTabSz="914400"/>
            <a:r>
              <a:rPr lang="en-US" sz="1600" dirty="0"/>
              <a:t>CP2K</a:t>
            </a:r>
          </a:p>
          <a:p>
            <a:pPr defTabSz="914400"/>
            <a:r>
              <a:rPr lang="en-US" sz="1600" dirty="0"/>
              <a:t>Quantum Espresso</a:t>
            </a:r>
          </a:p>
          <a:p>
            <a:pPr defTabSz="914400"/>
            <a:r>
              <a:rPr lang="en-US" sz="1600" dirty="0"/>
              <a:t>Gaussian</a:t>
            </a:r>
          </a:p>
          <a:p>
            <a:pPr defTabSz="914400"/>
            <a:r>
              <a:rPr lang="en-US" sz="1600" dirty="0"/>
              <a:t>ORCA</a:t>
            </a:r>
          </a:p>
          <a:p>
            <a:pPr defTabSz="914400"/>
            <a:r>
              <a:rPr lang="en-US" sz="1600" dirty="0" err="1"/>
              <a:t>NWChem</a:t>
            </a:r>
            <a:endParaRPr lang="en-US" sz="1600" dirty="0"/>
          </a:p>
          <a:p>
            <a:pPr defTabSz="914400"/>
            <a:r>
              <a:rPr lang="en-US" sz="1600" dirty="0" err="1"/>
              <a:t>Dmol</a:t>
            </a:r>
            <a:endParaRPr lang="en-US" sz="1600" dirty="0"/>
          </a:p>
          <a:p>
            <a:pPr defTabSz="914400"/>
            <a:r>
              <a:rPr lang="en-US" sz="1600" dirty="0"/>
              <a:t>RMG</a:t>
            </a:r>
          </a:p>
        </p:txBody>
      </p:sp>
      <p:sp>
        <p:nvSpPr>
          <p:cNvPr id="7" name="TextBox 6">
            <a:extLst>
              <a:ext uri="{FF2B5EF4-FFF2-40B4-BE49-F238E27FC236}">
                <a16:creationId xmlns:a16="http://schemas.microsoft.com/office/drawing/2014/main" id="{F891A7EB-6F52-4FA5-B5E5-65DF5DFF62F6}"/>
              </a:ext>
            </a:extLst>
          </p:cNvPr>
          <p:cNvSpPr txBox="1"/>
          <p:nvPr/>
        </p:nvSpPr>
        <p:spPr>
          <a:xfrm>
            <a:off x="6464551" y="948956"/>
            <a:ext cx="2478281" cy="369332"/>
          </a:xfrm>
          <a:prstGeom prst="rect">
            <a:avLst/>
          </a:prstGeom>
          <a:noFill/>
        </p:spPr>
        <p:txBody>
          <a:bodyPr wrap="square" rtlCol="0">
            <a:spAutoFit/>
          </a:bodyPr>
          <a:lstStyle/>
          <a:p>
            <a:pPr>
              <a:lnSpc>
                <a:spcPct val="90000"/>
              </a:lnSpc>
            </a:pPr>
            <a:r>
              <a:rPr lang="en-US" sz="2000" dirty="0">
                <a:solidFill>
                  <a:srgbClr val="FF0000"/>
                </a:solidFill>
              </a:rPr>
              <a:t>Currently supports:</a:t>
            </a:r>
          </a:p>
        </p:txBody>
      </p:sp>
    </p:spTree>
    <p:extLst>
      <p:ext uri="{BB962C8B-B14F-4D97-AF65-F5344CB8AC3E}">
        <p14:creationId xmlns:p14="http://schemas.microsoft.com/office/powerpoint/2010/main" val="2067273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OCLIMAX</a:t>
            </a:r>
          </a:p>
        </p:txBody>
      </p:sp>
      <p:sp>
        <p:nvSpPr>
          <p:cNvPr id="3" name="Content Placeholder 2"/>
          <p:cNvSpPr>
            <a:spLocks noGrp="1"/>
          </p:cNvSpPr>
          <p:nvPr>
            <p:ph idx="1"/>
          </p:nvPr>
        </p:nvSpPr>
        <p:spPr/>
        <p:txBody>
          <a:bodyPr/>
          <a:lstStyle/>
          <a:p>
            <a:r>
              <a:rPr lang="en-US" dirty="0"/>
              <a:t>By default, OCLIMAX calculates VISION spectra with standard parameters. To do this, run:</a:t>
            </a:r>
          </a:p>
          <a:p>
            <a:endParaRPr lang="en-US" dirty="0"/>
          </a:p>
          <a:p>
            <a:r>
              <a:rPr lang="en-US" dirty="0"/>
              <a:t>The output files of this run include:</a:t>
            </a:r>
          </a:p>
          <a:p>
            <a:endParaRPr lang="en-US" dirty="0"/>
          </a:p>
          <a:p>
            <a:r>
              <a:rPr lang="en-US" dirty="0"/>
              <a:t>To run the simulation with different parameters, you may edit the parameter file, and then run</a:t>
            </a:r>
          </a:p>
        </p:txBody>
      </p:sp>
      <p:sp>
        <p:nvSpPr>
          <p:cNvPr id="4" name="Rectangle 3"/>
          <p:cNvSpPr/>
          <p:nvPr/>
        </p:nvSpPr>
        <p:spPr>
          <a:xfrm>
            <a:off x="1165745" y="2457114"/>
            <a:ext cx="3211135" cy="341632"/>
          </a:xfrm>
          <a:prstGeom prst="rect">
            <a:avLst/>
          </a:prstGeom>
        </p:spPr>
        <p:txBody>
          <a:bodyPr wrap="none">
            <a:spAutoFit/>
          </a:bodyPr>
          <a:lstStyle/>
          <a:p>
            <a:pPr>
              <a:lnSpc>
                <a:spcPct val="90000"/>
              </a:lnSpc>
            </a:pPr>
            <a:r>
              <a:rPr lang="en-US" dirty="0"/>
              <a:t>$ </a:t>
            </a:r>
            <a:r>
              <a:rPr lang="en-US" dirty="0" err="1"/>
              <a:t>oclimax</a:t>
            </a:r>
            <a:r>
              <a:rPr lang="en-US" dirty="0"/>
              <a:t> run </a:t>
            </a:r>
            <a:r>
              <a:rPr lang="en-US" dirty="0" err="1"/>
              <a:t>yourfile.oclimax</a:t>
            </a:r>
            <a:endParaRPr lang="en-US" dirty="0"/>
          </a:p>
        </p:txBody>
      </p:sp>
      <p:sp>
        <p:nvSpPr>
          <p:cNvPr id="5" name="Rectangle 4"/>
          <p:cNvSpPr/>
          <p:nvPr/>
        </p:nvSpPr>
        <p:spPr>
          <a:xfrm>
            <a:off x="1053226" y="3470843"/>
            <a:ext cx="6900287" cy="590931"/>
          </a:xfrm>
          <a:prstGeom prst="rect">
            <a:avLst/>
          </a:prstGeom>
        </p:spPr>
        <p:txBody>
          <a:bodyPr wrap="none">
            <a:spAutoFit/>
          </a:bodyPr>
          <a:lstStyle/>
          <a:p>
            <a:pPr>
              <a:lnSpc>
                <a:spcPct val="90000"/>
              </a:lnSpc>
            </a:pPr>
            <a:r>
              <a:rPr lang="en-US" dirty="0" err="1"/>
              <a:t>yourfile</a:t>
            </a:r>
            <a:r>
              <a:rPr lang="en-US" dirty="0"/>
              <a:t>*.csv: The simulated INS spectra for VISION</a:t>
            </a:r>
          </a:p>
          <a:p>
            <a:pPr>
              <a:lnSpc>
                <a:spcPct val="90000"/>
              </a:lnSpc>
            </a:pPr>
            <a:r>
              <a:rPr lang="en-US" dirty="0" err="1"/>
              <a:t>yourfile.params</a:t>
            </a:r>
            <a:r>
              <a:rPr lang="en-US" dirty="0"/>
              <a:t>: The (default) parameters used for this calculation</a:t>
            </a:r>
          </a:p>
        </p:txBody>
      </p:sp>
      <p:sp>
        <p:nvSpPr>
          <p:cNvPr id="6" name="Rectangle 5"/>
          <p:cNvSpPr/>
          <p:nvPr/>
        </p:nvSpPr>
        <p:spPr>
          <a:xfrm>
            <a:off x="1053226" y="5036520"/>
            <a:ext cx="4852610" cy="341632"/>
          </a:xfrm>
          <a:prstGeom prst="rect">
            <a:avLst/>
          </a:prstGeom>
        </p:spPr>
        <p:txBody>
          <a:bodyPr wrap="none">
            <a:spAutoFit/>
          </a:bodyPr>
          <a:lstStyle/>
          <a:p>
            <a:pPr>
              <a:lnSpc>
                <a:spcPct val="90000"/>
              </a:lnSpc>
            </a:pPr>
            <a:r>
              <a:rPr lang="en-US" dirty="0"/>
              <a:t>$ </a:t>
            </a:r>
            <a:r>
              <a:rPr lang="en-US" dirty="0" err="1"/>
              <a:t>oclimax</a:t>
            </a:r>
            <a:r>
              <a:rPr lang="en-US" dirty="0"/>
              <a:t> run </a:t>
            </a:r>
            <a:r>
              <a:rPr lang="en-US" dirty="0" err="1"/>
              <a:t>yourfile.oclimax</a:t>
            </a:r>
            <a:r>
              <a:rPr lang="en-US" dirty="0"/>
              <a:t> </a:t>
            </a:r>
            <a:r>
              <a:rPr lang="en-US" dirty="0" err="1"/>
              <a:t>yourfile.params</a:t>
            </a:r>
            <a:endParaRPr lang="en-US" dirty="0"/>
          </a:p>
        </p:txBody>
      </p:sp>
    </p:spTree>
    <p:extLst>
      <p:ext uri="{BB962C8B-B14F-4D97-AF65-F5344CB8AC3E}">
        <p14:creationId xmlns:p14="http://schemas.microsoft.com/office/powerpoint/2010/main" val="1803878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348"/>
            <a:ext cx="8636290" cy="484748"/>
          </a:xfrm>
        </p:spPr>
        <p:txBody>
          <a:bodyPr/>
          <a:lstStyle/>
          <a:p>
            <a:r>
              <a:rPr lang="en-US" sz="2400" dirty="0"/>
              <a:t>Parameters for OCLIMAX calculation</a:t>
            </a:r>
          </a:p>
        </p:txBody>
      </p:sp>
      <p:sp>
        <p:nvSpPr>
          <p:cNvPr id="4" name="Content Placeholder 3">
            <a:extLst>
              <a:ext uri="{FF2B5EF4-FFF2-40B4-BE49-F238E27FC236}">
                <a16:creationId xmlns:a16="http://schemas.microsoft.com/office/drawing/2014/main" id="{742561A1-58E2-4227-A7FD-5233DCFCB63C}"/>
              </a:ext>
            </a:extLst>
          </p:cNvPr>
          <p:cNvSpPr>
            <a:spLocks noGrp="1"/>
          </p:cNvSpPr>
          <p:nvPr>
            <p:ph idx="1"/>
          </p:nvPr>
        </p:nvSpPr>
        <p:spPr>
          <a:xfrm>
            <a:off x="5358212" y="1716852"/>
            <a:ext cx="3485595" cy="4195415"/>
          </a:xfrm>
        </p:spPr>
        <p:txBody>
          <a:bodyPr/>
          <a:lstStyle/>
          <a:p>
            <a:r>
              <a:rPr lang="en-US" sz="2000" dirty="0"/>
              <a:t>Powder and single crystal</a:t>
            </a:r>
          </a:p>
          <a:p>
            <a:r>
              <a:rPr lang="en-US" sz="2000" dirty="0"/>
              <a:t>Coherent and incoherent</a:t>
            </a:r>
          </a:p>
          <a:p>
            <a:r>
              <a:rPr lang="en-US" sz="2000" dirty="0"/>
              <a:t>Temperature effect</a:t>
            </a:r>
          </a:p>
          <a:p>
            <a:r>
              <a:rPr lang="en-US" sz="2000" dirty="0"/>
              <a:t>Wing calculation for single molecules</a:t>
            </a:r>
          </a:p>
          <a:p>
            <a:r>
              <a:rPr lang="en-US" sz="2000" dirty="0"/>
              <a:t>Instrument geometry and resolution</a:t>
            </a:r>
          </a:p>
        </p:txBody>
      </p:sp>
      <p:sp>
        <p:nvSpPr>
          <p:cNvPr id="3" name="TextBox 2"/>
          <p:cNvSpPr txBox="1"/>
          <p:nvPr/>
        </p:nvSpPr>
        <p:spPr>
          <a:xfrm>
            <a:off x="709301" y="273463"/>
            <a:ext cx="7699761" cy="6601807"/>
          </a:xfrm>
          <a:prstGeom prst="rect">
            <a:avLst/>
          </a:prstGeom>
          <a:noFill/>
        </p:spPr>
        <p:txBody>
          <a:bodyPr wrap="square" rtlCol="0">
            <a:spAutoFit/>
          </a:bodyPr>
          <a:lstStyle/>
          <a:p>
            <a:pPr>
              <a:lnSpc>
                <a:spcPct val="90000"/>
              </a:lnSpc>
            </a:pPr>
            <a:r>
              <a:rPr lang="en-US" sz="1000" dirty="0"/>
              <a:t># General parameters</a:t>
            </a:r>
          </a:p>
          <a:p>
            <a:pPr>
              <a:lnSpc>
                <a:spcPct val="90000"/>
              </a:lnSpc>
            </a:pPr>
            <a:r>
              <a:rPr lang="en-US" sz="1000" dirty="0"/>
              <a:t>TASK    =         1  # 0:inc approx. 1:full </a:t>
            </a:r>
            <a:r>
              <a:rPr lang="en-US" sz="1000" dirty="0" err="1"/>
              <a:t>coh+inc</a:t>
            </a:r>
            <a:r>
              <a:rPr lang="en-US" sz="1000" dirty="0"/>
              <a:t>. 2: single crystal </a:t>
            </a:r>
            <a:r>
              <a:rPr lang="en-US" sz="1000" dirty="0" err="1"/>
              <a:t>coh</a:t>
            </a:r>
            <a:endParaRPr lang="en-US" sz="1000" dirty="0"/>
          </a:p>
          <a:p>
            <a:pPr>
              <a:lnSpc>
                <a:spcPct val="90000"/>
              </a:lnSpc>
            </a:pPr>
            <a:r>
              <a:rPr lang="en-US" sz="1000" dirty="0"/>
              <a:t>INSTR   =         3  # 0:VISION 1:general indirect 2:general direct 3:Q-omega mesh</a:t>
            </a:r>
          </a:p>
          <a:p>
            <a:pPr>
              <a:lnSpc>
                <a:spcPct val="90000"/>
              </a:lnSpc>
            </a:pPr>
            <a:r>
              <a:rPr lang="en-US" sz="1000" dirty="0"/>
              <a:t>TEMP    =    293.00  # Temperature [K]</a:t>
            </a:r>
          </a:p>
          <a:p>
            <a:pPr>
              <a:lnSpc>
                <a:spcPct val="90000"/>
              </a:lnSpc>
            </a:pPr>
            <a:r>
              <a:rPr lang="en-US" sz="1000" dirty="0"/>
              <a:t>E_UNIT  =         1  # Energy unit [</a:t>
            </a:r>
            <a:r>
              <a:rPr lang="en-US" sz="1000" dirty="0" err="1"/>
              <a:t>eu</a:t>
            </a:r>
            <a:r>
              <a:rPr lang="en-US" sz="1000" dirty="0"/>
              <a:t>] (0:cm-1,1:meV,2:THz)</a:t>
            </a:r>
          </a:p>
          <a:p>
            <a:pPr>
              <a:lnSpc>
                <a:spcPct val="90000"/>
              </a:lnSpc>
            </a:pPr>
            <a:r>
              <a:rPr lang="en-US" sz="1000" dirty="0"/>
              <a:t>OUTLEV  =         0  # 0:standard output, 1:restart file, 2:SPE file, 3:full output</a:t>
            </a:r>
          </a:p>
          <a:p>
            <a:pPr>
              <a:lnSpc>
                <a:spcPct val="90000"/>
              </a:lnSpc>
            </a:pPr>
            <a:endParaRPr lang="en-US" sz="1000" dirty="0"/>
          </a:p>
          <a:p>
            <a:pPr>
              <a:lnSpc>
                <a:spcPct val="90000"/>
              </a:lnSpc>
            </a:pPr>
            <a:r>
              <a:rPr lang="en-US" sz="1000" dirty="0"/>
              <a:t># E  parameters</a:t>
            </a:r>
          </a:p>
          <a:p>
            <a:pPr>
              <a:lnSpc>
                <a:spcPct val="90000"/>
              </a:lnSpc>
            </a:pPr>
            <a:r>
              <a:rPr lang="en-US" sz="1000" dirty="0"/>
              <a:t>MINE    =     0.200  # Energy range (minimum) to calculate [</a:t>
            </a:r>
            <a:r>
              <a:rPr lang="en-US" sz="1000" dirty="0" err="1"/>
              <a:t>eu</a:t>
            </a:r>
            <a:r>
              <a:rPr lang="en-US" sz="1000" dirty="0"/>
              <a:t>]</a:t>
            </a:r>
          </a:p>
          <a:p>
            <a:pPr>
              <a:lnSpc>
                <a:spcPct val="90000"/>
              </a:lnSpc>
            </a:pPr>
            <a:r>
              <a:rPr lang="en-US" sz="1000" dirty="0"/>
              <a:t>MAXE    =    125.00  # Energy range (maximum) to calculate [</a:t>
            </a:r>
            <a:r>
              <a:rPr lang="en-US" sz="1000" dirty="0" err="1"/>
              <a:t>eu</a:t>
            </a:r>
            <a:r>
              <a:rPr lang="en-US" sz="1000" dirty="0"/>
              <a:t>]</a:t>
            </a:r>
          </a:p>
          <a:p>
            <a:pPr>
              <a:lnSpc>
                <a:spcPct val="90000"/>
              </a:lnSpc>
            </a:pPr>
            <a:r>
              <a:rPr lang="en-US" sz="1000" dirty="0" err="1"/>
              <a:t>dE</a:t>
            </a:r>
            <a:r>
              <a:rPr lang="en-US" sz="1000" dirty="0"/>
              <a:t>      =     0.200  # Energy bin size [</a:t>
            </a:r>
            <a:r>
              <a:rPr lang="en-US" sz="1000" dirty="0" err="1"/>
              <a:t>eu</a:t>
            </a:r>
            <a:r>
              <a:rPr lang="en-US" sz="1000" dirty="0"/>
              <a:t>]</a:t>
            </a:r>
          </a:p>
          <a:p>
            <a:pPr>
              <a:lnSpc>
                <a:spcPct val="90000"/>
              </a:lnSpc>
            </a:pPr>
            <a:r>
              <a:rPr lang="en-US" sz="1000" dirty="0"/>
              <a:t>ECUT    =     0.300  # Exclude modes below this cutoff energy [</a:t>
            </a:r>
            <a:r>
              <a:rPr lang="en-US" sz="1000" dirty="0" err="1"/>
              <a:t>eu</a:t>
            </a:r>
            <a:r>
              <a:rPr lang="en-US" sz="1000" dirty="0"/>
              <a:t>]</a:t>
            </a:r>
          </a:p>
          <a:p>
            <a:pPr>
              <a:lnSpc>
                <a:spcPct val="90000"/>
              </a:lnSpc>
            </a:pPr>
            <a:endParaRPr lang="en-US" sz="1000" dirty="0"/>
          </a:p>
          <a:p>
            <a:pPr>
              <a:lnSpc>
                <a:spcPct val="90000"/>
              </a:lnSpc>
            </a:pPr>
            <a:r>
              <a:rPr lang="en-US" sz="1000" dirty="0"/>
              <a:t># Q parameters</a:t>
            </a:r>
          </a:p>
          <a:p>
            <a:pPr>
              <a:lnSpc>
                <a:spcPct val="90000"/>
              </a:lnSpc>
            </a:pPr>
            <a:r>
              <a:rPr lang="en-US" sz="1000" dirty="0"/>
              <a:t>MINQ    =      0.10  # Q [1/Ang] range (minimum) to calculate (INSTR=3)</a:t>
            </a:r>
          </a:p>
          <a:p>
            <a:pPr>
              <a:lnSpc>
                <a:spcPct val="90000"/>
              </a:lnSpc>
            </a:pPr>
            <a:r>
              <a:rPr lang="en-US" sz="1000" dirty="0"/>
              <a:t>MAXQ    =      7.50  # Q [1/Ang] range (maximum) to calculate (INSTR=3)</a:t>
            </a:r>
          </a:p>
          <a:p>
            <a:pPr>
              <a:lnSpc>
                <a:spcPct val="90000"/>
              </a:lnSpc>
            </a:pPr>
            <a:r>
              <a:rPr lang="en-US" sz="1000" dirty="0" err="1"/>
              <a:t>dQ</a:t>
            </a:r>
            <a:r>
              <a:rPr lang="en-US" sz="1000" dirty="0"/>
              <a:t>      =      0.10  # Q [1/Ang] bin size (INSTR=3)</a:t>
            </a:r>
          </a:p>
          <a:p>
            <a:pPr>
              <a:lnSpc>
                <a:spcPct val="90000"/>
              </a:lnSpc>
            </a:pPr>
            <a:r>
              <a:rPr lang="en-US" sz="1000" dirty="0"/>
              <a:t>QRES    =      0.10  # Q resolution [1/Ang] (INSTR=3)</a:t>
            </a:r>
          </a:p>
          <a:p>
            <a:pPr>
              <a:lnSpc>
                <a:spcPct val="90000"/>
              </a:lnSpc>
            </a:pPr>
            <a:endParaRPr lang="en-US" sz="1000" dirty="0"/>
          </a:p>
          <a:p>
            <a:pPr>
              <a:lnSpc>
                <a:spcPct val="90000"/>
              </a:lnSpc>
            </a:pPr>
            <a:r>
              <a:rPr lang="en-US" sz="1000" dirty="0"/>
              <a:t># Geometry  parameters</a:t>
            </a:r>
          </a:p>
          <a:p>
            <a:pPr>
              <a:lnSpc>
                <a:spcPct val="90000"/>
              </a:lnSpc>
            </a:pPr>
            <a:r>
              <a:rPr lang="en-US" sz="1000" dirty="0"/>
              <a:t>THETA   =    0.0  60.0  # List of scattering angles [degree] (INSTR=1 or 2)</a:t>
            </a:r>
          </a:p>
          <a:p>
            <a:pPr>
              <a:lnSpc>
                <a:spcPct val="90000"/>
              </a:lnSpc>
            </a:pPr>
            <a:endParaRPr lang="en-US" sz="1000" dirty="0"/>
          </a:p>
          <a:p>
            <a:pPr>
              <a:lnSpc>
                <a:spcPct val="90000"/>
              </a:lnSpc>
            </a:pPr>
            <a:r>
              <a:rPr lang="en-US" sz="1000" dirty="0"/>
              <a:t># Indirect geometry  parameters</a:t>
            </a:r>
          </a:p>
          <a:p>
            <a:pPr>
              <a:lnSpc>
                <a:spcPct val="90000"/>
              </a:lnSpc>
            </a:pPr>
            <a:r>
              <a:rPr lang="en-US" sz="1000" dirty="0"/>
              <a:t>EF      =     32.00  # Final energy [</a:t>
            </a:r>
            <a:r>
              <a:rPr lang="en-US" sz="1000" dirty="0" err="1"/>
              <a:t>eu</a:t>
            </a:r>
            <a:r>
              <a:rPr lang="en-US" sz="1000" dirty="0"/>
              <a:t>] (INSTR=1)</a:t>
            </a:r>
          </a:p>
          <a:p>
            <a:pPr>
              <a:lnSpc>
                <a:spcPct val="90000"/>
              </a:lnSpc>
            </a:pPr>
            <a:r>
              <a:rPr lang="en-US" sz="1000" dirty="0"/>
              <a:t>RES0    =      8.00  # Energy res [</a:t>
            </a:r>
            <a:r>
              <a:rPr lang="en-US" sz="1000" dirty="0" err="1"/>
              <a:t>eu</a:t>
            </a:r>
            <a:r>
              <a:rPr lang="en-US" sz="1000" dirty="0"/>
              <a:t>], constant (INSTR=0 or 1). -1:no res </a:t>
            </a:r>
            <a:r>
              <a:rPr lang="en-US" sz="1000" dirty="0" err="1"/>
              <a:t>func</a:t>
            </a:r>
            <a:endParaRPr lang="en-US" sz="1000" dirty="0"/>
          </a:p>
          <a:p>
            <a:pPr>
              <a:lnSpc>
                <a:spcPct val="90000"/>
              </a:lnSpc>
            </a:pPr>
            <a:r>
              <a:rPr lang="en-US" sz="1000" dirty="0"/>
              <a:t>RES1    = 0.500E-02  # Energy res [</a:t>
            </a:r>
            <a:r>
              <a:rPr lang="en-US" sz="1000" dirty="0" err="1"/>
              <a:t>const</a:t>
            </a:r>
            <a:r>
              <a:rPr lang="en-US" sz="1000" dirty="0"/>
              <a:t>], x term (INSTR=0 or 1)</a:t>
            </a:r>
          </a:p>
          <a:p>
            <a:pPr>
              <a:lnSpc>
                <a:spcPct val="90000"/>
              </a:lnSpc>
            </a:pPr>
            <a:r>
              <a:rPr lang="en-US" sz="1000" dirty="0"/>
              <a:t>RES2    = 0.100E-06  # Energy res [1/</a:t>
            </a:r>
            <a:r>
              <a:rPr lang="en-US" sz="1000" dirty="0" err="1"/>
              <a:t>eu</a:t>
            </a:r>
            <a:r>
              <a:rPr lang="en-US" sz="1000" dirty="0"/>
              <a:t>], x^2 term (INSTR=0 or 1)</a:t>
            </a:r>
          </a:p>
          <a:p>
            <a:pPr>
              <a:lnSpc>
                <a:spcPct val="90000"/>
              </a:lnSpc>
            </a:pPr>
            <a:endParaRPr lang="en-US" sz="1000" dirty="0"/>
          </a:p>
          <a:p>
            <a:pPr>
              <a:lnSpc>
                <a:spcPct val="90000"/>
              </a:lnSpc>
            </a:pPr>
            <a:r>
              <a:rPr lang="en-US" sz="1000" dirty="0"/>
              <a:t># Direct geometry  parameters</a:t>
            </a:r>
          </a:p>
          <a:p>
            <a:pPr>
              <a:lnSpc>
                <a:spcPct val="90000"/>
              </a:lnSpc>
            </a:pPr>
            <a:r>
              <a:rPr lang="en-US" sz="1000" dirty="0"/>
              <a:t>EI      =    125.00  # Incident energy [</a:t>
            </a:r>
            <a:r>
              <a:rPr lang="en-US" sz="1000" dirty="0" err="1"/>
              <a:t>eu</a:t>
            </a:r>
            <a:r>
              <a:rPr lang="en-US" sz="1000" dirty="0"/>
              <a:t>] (INSTR=2)</a:t>
            </a:r>
          </a:p>
          <a:p>
            <a:pPr>
              <a:lnSpc>
                <a:spcPct val="90000"/>
              </a:lnSpc>
            </a:pPr>
            <a:r>
              <a:rPr lang="en-US" sz="1000" dirty="0"/>
              <a:t>RES     =      1.50  # Energy res [</a:t>
            </a:r>
            <a:r>
              <a:rPr lang="en-US" sz="1000" dirty="0" err="1"/>
              <a:t>eu</a:t>
            </a:r>
            <a:r>
              <a:rPr lang="en-US" sz="1000" dirty="0"/>
              <a:t>] (INSTR=2 or 3). -1:no res, 0:calc res</a:t>
            </a:r>
          </a:p>
          <a:p>
            <a:pPr>
              <a:lnSpc>
                <a:spcPct val="90000"/>
              </a:lnSpc>
            </a:pPr>
            <a:r>
              <a:rPr lang="en-US" sz="1000" dirty="0"/>
              <a:t>L1      =     11.60  # L1 [m] for DGS (INSTR=2 or 3, RES=0)</a:t>
            </a:r>
          </a:p>
          <a:p>
            <a:pPr>
              <a:lnSpc>
                <a:spcPct val="90000"/>
              </a:lnSpc>
            </a:pPr>
            <a:r>
              <a:rPr lang="en-US" sz="1000" dirty="0"/>
              <a:t>L2      =      2.00  # L2 [m] for DGS (INSTR=2 or 3, RES=0)</a:t>
            </a:r>
          </a:p>
          <a:p>
            <a:pPr>
              <a:lnSpc>
                <a:spcPct val="90000"/>
              </a:lnSpc>
            </a:pPr>
            <a:r>
              <a:rPr lang="en-US" sz="1000" dirty="0"/>
              <a:t>L3      =      3.00  # L3 [m] for DGS (INSTR=2 or 3, RES=0)</a:t>
            </a:r>
          </a:p>
          <a:p>
            <a:pPr>
              <a:lnSpc>
                <a:spcPct val="90000"/>
              </a:lnSpc>
            </a:pPr>
            <a:r>
              <a:rPr lang="en-US" sz="1000" dirty="0" err="1"/>
              <a:t>dt_m</a:t>
            </a:r>
            <a:r>
              <a:rPr lang="en-US" sz="1000" dirty="0"/>
              <a:t>    =     28.74  # </a:t>
            </a:r>
            <a:r>
              <a:rPr lang="en-US" sz="1000" dirty="0" err="1"/>
              <a:t>dt_m</a:t>
            </a:r>
            <a:r>
              <a:rPr lang="en-US" sz="1000" dirty="0"/>
              <a:t> [us] for DGS (INSTR=2 or 3, RES=0)</a:t>
            </a:r>
          </a:p>
          <a:p>
            <a:pPr>
              <a:lnSpc>
                <a:spcPct val="90000"/>
              </a:lnSpc>
            </a:pPr>
            <a:r>
              <a:rPr lang="en-US" sz="1000" dirty="0" err="1"/>
              <a:t>dt_ch</a:t>
            </a:r>
            <a:r>
              <a:rPr lang="en-US" sz="1000" dirty="0"/>
              <a:t>   =     13.77  # </a:t>
            </a:r>
            <a:r>
              <a:rPr lang="en-US" sz="1000" dirty="0" err="1"/>
              <a:t>dt_ch</a:t>
            </a:r>
            <a:r>
              <a:rPr lang="en-US" sz="1000" dirty="0"/>
              <a:t> [us] for DGS (INSTR=2 or 3, RES=0)</a:t>
            </a:r>
          </a:p>
          <a:p>
            <a:pPr>
              <a:lnSpc>
                <a:spcPct val="90000"/>
              </a:lnSpc>
            </a:pPr>
            <a:r>
              <a:rPr lang="en-US" sz="1000" dirty="0"/>
              <a:t>dL3     =      3.00  # dL3 [cm] for DGS (INSTR=2 or 3, RES=0)</a:t>
            </a:r>
          </a:p>
          <a:p>
            <a:pPr>
              <a:lnSpc>
                <a:spcPct val="90000"/>
              </a:lnSpc>
            </a:pPr>
            <a:endParaRPr lang="en-US" sz="1000" dirty="0"/>
          </a:p>
          <a:p>
            <a:pPr>
              <a:lnSpc>
                <a:spcPct val="90000"/>
              </a:lnSpc>
            </a:pPr>
            <a:r>
              <a:rPr lang="en-US" sz="1000" dirty="0"/>
              <a:t># Additional parameters</a:t>
            </a:r>
          </a:p>
          <a:p>
            <a:pPr>
              <a:lnSpc>
                <a:spcPct val="90000"/>
              </a:lnSpc>
            </a:pPr>
            <a:r>
              <a:rPr lang="en-US" sz="1000" dirty="0"/>
              <a:t>WING    =         0  # Wing calculation (0:no wing,1:isotropic,2:ST tensor)</a:t>
            </a:r>
          </a:p>
          <a:p>
            <a:pPr>
              <a:lnSpc>
                <a:spcPct val="90000"/>
              </a:lnSpc>
            </a:pPr>
            <a:r>
              <a:rPr lang="en-US" sz="1000" dirty="0"/>
              <a:t>A_ISO   =    0.0350  # Isotropic </a:t>
            </a:r>
            <a:r>
              <a:rPr lang="en-US" sz="1000" dirty="0" err="1"/>
              <a:t>A_external</a:t>
            </a:r>
            <a:r>
              <a:rPr lang="en-US" sz="1000" dirty="0"/>
              <a:t> for wing calculation</a:t>
            </a:r>
          </a:p>
          <a:p>
            <a:pPr>
              <a:lnSpc>
                <a:spcPct val="90000"/>
              </a:lnSpc>
            </a:pPr>
            <a:r>
              <a:rPr lang="en-US" sz="1000" dirty="0"/>
              <a:t>W_WIDTH =     150.0  # Energy width [</a:t>
            </a:r>
            <a:r>
              <a:rPr lang="en-US" sz="1000" dirty="0" err="1"/>
              <a:t>eu</a:t>
            </a:r>
            <a:r>
              <a:rPr lang="en-US" sz="1000" dirty="0"/>
              <a:t>] of initial wing</a:t>
            </a:r>
          </a:p>
          <a:p>
            <a:pPr>
              <a:lnSpc>
                <a:spcPct val="90000"/>
              </a:lnSpc>
            </a:pPr>
            <a:r>
              <a:rPr lang="en-US" sz="1000" dirty="0"/>
              <a:t>MASK    =         1  # Set 1 to apply mask on Q-w map (INSTR=3)</a:t>
            </a:r>
          </a:p>
          <a:p>
            <a:pPr>
              <a:lnSpc>
                <a:spcPct val="90000"/>
              </a:lnSpc>
            </a:pPr>
            <a:r>
              <a:rPr lang="en-US" sz="1000" dirty="0"/>
              <a:t>MAXO    =        10  # Maximum order of excitation (up to 10)</a:t>
            </a:r>
          </a:p>
          <a:p>
            <a:pPr>
              <a:lnSpc>
                <a:spcPct val="90000"/>
              </a:lnSpc>
            </a:pPr>
            <a:r>
              <a:rPr lang="en-US" sz="1000" dirty="0"/>
              <a:t>NS      =       6.0  # Number of sigma in resolution function</a:t>
            </a:r>
          </a:p>
          <a:p>
            <a:pPr>
              <a:lnSpc>
                <a:spcPct val="90000"/>
              </a:lnSpc>
            </a:pPr>
            <a:r>
              <a:rPr lang="en-US" sz="1000" dirty="0"/>
              <a:t>HKL     =   0  0  0  # HKL (TASK=2 and INSTR=3)</a:t>
            </a:r>
          </a:p>
          <a:p>
            <a:pPr>
              <a:lnSpc>
                <a:spcPct val="90000"/>
              </a:lnSpc>
            </a:pPr>
            <a:r>
              <a:rPr lang="en-US" sz="1000" dirty="0" err="1"/>
              <a:t>Q_disp</a:t>
            </a:r>
            <a:r>
              <a:rPr lang="en-US" sz="1000" dirty="0"/>
              <a:t>  =  1.00 0.00 0.00  # Q vector </a:t>
            </a:r>
            <a:r>
              <a:rPr lang="en-US" sz="1000" dirty="0" err="1"/>
              <a:t>dir</a:t>
            </a:r>
            <a:r>
              <a:rPr lang="en-US" sz="1000" dirty="0"/>
              <a:t> (TASK=2 and INSTR=3)</a:t>
            </a:r>
          </a:p>
        </p:txBody>
      </p:sp>
    </p:spTree>
    <p:extLst>
      <p:ext uri="{BB962C8B-B14F-4D97-AF65-F5344CB8AC3E}">
        <p14:creationId xmlns:p14="http://schemas.microsoft.com/office/powerpoint/2010/main" val="262234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77114"/>
            <a:ext cx="8229600" cy="496290"/>
          </a:xfrm>
        </p:spPr>
        <p:txBody>
          <a:bodyPr/>
          <a:lstStyle/>
          <a:p>
            <a:r>
              <a:rPr lang="en-US" dirty="0"/>
              <a:t>The VISION instrument</a:t>
            </a:r>
          </a:p>
        </p:txBody>
      </p:sp>
      <p:pic>
        <p:nvPicPr>
          <p:cNvPr id="3"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559214"/>
            <a:ext cx="7780506" cy="4222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p:nvPr/>
        </p:nvSpPr>
        <p:spPr>
          <a:xfrm>
            <a:off x="93292" y="744908"/>
            <a:ext cx="6553200" cy="1980029"/>
          </a:xfrm>
          <a:prstGeom prst="rect">
            <a:avLst/>
          </a:prstGeom>
        </p:spPr>
        <p:txBody>
          <a:bodyPr wrap="square">
            <a:spAutoFit/>
          </a:bodyPr>
          <a:lstStyle/>
          <a:p>
            <a:pPr marL="285750" indent="-285750">
              <a:buFont typeface="Arial"/>
              <a:buChar char="•"/>
            </a:pPr>
            <a:r>
              <a:rPr lang="en-US" sz="1600" dirty="0"/>
              <a:t>Chemistry Oriented INS spectrometer</a:t>
            </a:r>
          </a:p>
          <a:p>
            <a:pPr marL="285750" indent="-285750">
              <a:buFont typeface="Arial"/>
              <a:buChar char="•"/>
            </a:pPr>
            <a:r>
              <a:rPr lang="en-US" sz="1600" dirty="0"/>
              <a:t>White incident beam, fixed final energy (indirect geometry)</a:t>
            </a:r>
          </a:p>
          <a:p>
            <a:pPr marL="285750" indent="-285750">
              <a:buFont typeface="Arial"/>
              <a:buChar char="•"/>
            </a:pPr>
            <a:r>
              <a:rPr lang="en-US" sz="1600" dirty="0"/>
              <a:t>High flux and double-focusing</a:t>
            </a:r>
          </a:p>
          <a:p>
            <a:pPr marL="285750" indent="-285750">
              <a:buFont typeface="Arial"/>
              <a:buChar char="•"/>
            </a:pPr>
            <a:r>
              <a:rPr lang="en-US" sz="1600" dirty="0"/>
              <a:t>Broadband (-2 to 1000 </a:t>
            </a:r>
            <a:r>
              <a:rPr lang="en-US" sz="1600" dirty="0" err="1"/>
              <a:t>meV</a:t>
            </a:r>
            <a:r>
              <a:rPr lang="en-US" sz="1600" dirty="0"/>
              <a:t> at 30Hz, 5 to 500 </a:t>
            </a:r>
            <a:r>
              <a:rPr lang="en-US" sz="1600" dirty="0" err="1"/>
              <a:t>meV</a:t>
            </a:r>
            <a:r>
              <a:rPr lang="en-US" sz="1600" dirty="0"/>
              <a:t> at 60 Hz)</a:t>
            </a:r>
          </a:p>
          <a:p>
            <a:pPr marL="285750" indent="-285750">
              <a:buFont typeface="Arial"/>
              <a:buChar char="•"/>
            </a:pPr>
            <a:r>
              <a:rPr lang="en-US" sz="1600" dirty="0"/>
              <a:t>Constant △E/E throughout the spectrum (~1.5%)</a:t>
            </a:r>
          </a:p>
          <a:p>
            <a:pPr marL="285750" indent="-285750">
              <a:buFont typeface="Arial"/>
              <a:buChar char="•"/>
            </a:pPr>
            <a:r>
              <a:rPr lang="en-US" sz="1600" dirty="0"/>
              <a:t>Elastic line HMFW ~150 </a:t>
            </a:r>
            <a:r>
              <a:rPr lang="el-GR" sz="1600" dirty="0"/>
              <a:t>μ</a:t>
            </a:r>
            <a:r>
              <a:rPr lang="en-US" sz="1600" dirty="0"/>
              <a:t>eV</a:t>
            </a:r>
          </a:p>
          <a:p>
            <a:pPr marL="285750" indent="-285750">
              <a:buFont typeface="Arial"/>
              <a:buChar char="•"/>
            </a:pPr>
            <a:r>
              <a:rPr lang="en-US" sz="1600" dirty="0"/>
              <a:t>Backward and 90</a:t>
            </a:r>
            <a:r>
              <a:rPr lang="en-US" sz="1600" dirty="0">
                <a:latin typeface="Calibri"/>
              </a:rPr>
              <a:t>°</a:t>
            </a:r>
            <a:r>
              <a:rPr lang="en-US" sz="1600" dirty="0"/>
              <a:t> diffraction banks</a:t>
            </a:r>
          </a:p>
          <a:p>
            <a:pPr marL="285750" indent="-285750">
              <a:buFont typeface="Arial"/>
              <a:buChar char="•"/>
            </a:pPr>
            <a:endParaRPr lang="en-US" sz="1600" baseline="30000" dirty="0"/>
          </a:p>
        </p:txBody>
      </p:sp>
      <p:pic>
        <p:nvPicPr>
          <p:cNvPr id="6" name="Picture 5" descr="IMG_5739.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6129" y="177114"/>
            <a:ext cx="2988816" cy="2241612"/>
          </a:xfrm>
          <a:prstGeom prst="rect">
            <a:avLst/>
          </a:prstGeom>
        </p:spPr>
      </p:pic>
    </p:spTree>
    <p:extLst>
      <p:ext uri="{BB962C8B-B14F-4D97-AF65-F5344CB8AC3E}">
        <p14:creationId xmlns:p14="http://schemas.microsoft.com/office/powerpoint/2010/main" val="20945369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040376" y="190314"/>
            <a:ext cx="7773424" cy="339833"/>
          </a:xfrm>
          <a:prstGeom prst="rect">
            <a:avLst/>
          </a:prstGeom>
        </p:spPr>
        <p:txBody>
          <a:bodyPr vert="horz" lIns="0" tIns="0" rIns="0" bIns="0" rtlCol="0" anchor="t" anchorCtr="0">
            <a:noAutofit/>
          </a:bodyPr>
          <a:lstStyle>
            <a:defPPr>
              <a:defRPr lang="en-US"/>
            </a:defPPr>
            <a:lvl1pPr marL="0" algn="l" defTabSz="1828800" rtl="0" eaLnBrk="1" latinLnBrk="0" hangingPunct="1">
              <a:defRPr sz="7200" kern="1200">
                <a:solidFill>
                  <a:schemeClr val="tx1"/>
                </a:solidFill>
                <a:latin typeface="+mn-lt"/>
                <a:ea typeface="+mn-ea"/>
                <a:cs typeface="+mn-cs"/>
              </a:defRPr>
            </a:lvl1pPr>
            <a:lvl2pPr marL="1828800" algn="l" defTabSz="1828800" rtl="0" eaLnBrk="1" latinLnBrk="0" hangingPunct="1">
              <a:defRPr sz="7200" kern="1200">
                <a:solidFill>
                  <a:schemeClr val="tx1"/>
                </a:solidFill>
                <a:latin typeface="+mn-lt"/>
                <a:ea typeface="+mn-ea"/>
                <a:cs typeface="+mn-cs"/>
              </a:defRPr>
            </a:lvl2pPr>
            <a:lvl3pPr marL="3657600" algn="l" defTabSz="1828800" rtl="0" eaLnBrk="1" latinLnBrk="0" hangingPunct="1">
              <a:defRPr sz="7200" kern="1200">
                <a:solidFill>
                  <a:schemeClr val="tx1"/>
                </a:solidFill>
                <a:latin typeface="+mn-lt"/>
                <a:ea typeface="+mn-ea"/>
                <a:cs typeface="+mn-cs"/>
              </a:defRPr>
            </a:lvl3pPr>
            <a:lvl4pPr marL="5486400" algn="l" defTabSz="1828800" rtl="0" eaLnBrk="1" latinLnBrk="0" hangingPunct="1">
              <a:defRPr sz="7200" kern="1200">
                <a:solidFill>
                  <a:schemeClr val="tx1"/>
                </a:solidFill>
                <a:latin typeface="+mn-lt"/>
                <a:ea typeface="+mn-ea"/>
                <a:cs typeface="+mn-cs"/>
              </a:defRPr>
            </a:lvl4pPr>
            <a:lvl5pPr marL="7315200" algn="l" defTabSz="1828800" rtl="0" eaLnBrk="1" latinLnBrk="0" hangingPunct="1">
              <a:defRPr sz="7200" kern="1200">
                <a:solidFill>
                  <a:schemeClr val="tx1"/>
                </a:solidFill>
                <a:latin typeface="+mn-lt"/>
                <a:ea typeface="+mn-ea"/>
                <a:cs typeface="+mn-cs"/>
              </a:defRPr>
            </a:lvl5pPr>
            <a:lvl6pPr marL="9144000" algn="l" defTabSz="1828800" rtl="0" eaLnBrk="1" latinLnBrk="0" hangingPunct="1">
              <a:defRPr sz="7200" kern="1200">
                <a:solidFill>
                  <a:schemeClr val="tx1"/>
                </a:solidFill>
                <a:latin typeface="+mn-lt"/>
                <a:ea typeface="+mn-ea"/>
                <a:cs typeface="+mn-cs"/>
              </a:defRPr>
            </a:lvl6pPr>
            <a:lvl7pPr marL="10972800" algn="l" defTabSz="1828800" rtl="0" eaLnBrk="1" latinLnBrk="0" hangingPunct="1">
              <a:defRPr sz="7200" kern="1200">
                <a:solidFill>
                  <a:schemeClr val="tx1"/>
                </a:solidFill>
                <a:latin typeface="+mn-lt"/>
                <a:ea typeface="+mn-ea"/>
                <a:cs typeface="+mn-cs"/>
              </a:defRPr>
            </a:lvl7pPr>
            <a:lvl8pPr marL="12801600" algn="l" defTabSz="1828800" rtl="0" eaLnBrk="1" latinLnBrk="0" hangingPunct="1">
              <a:defRPr sz="7200" kern="1200">
                <a:solidFill>
                  <a:schemeClr val="tx1"/>
                </a:solidFill>
                <a:latin typeface="+mn-lt"/>
                <a:ea typeface="+mn-ea"/>
                <a:cs typeface="+mn-cs"/>
              </a:defRPr>
            </a:lvl8pPr>
            <a:lvl9pPr marL="14630400" algn="l" defTabSz="1828800" rtl="0" eaLnBrk="1" latinLnBrk="0" hangingPunct="1">
              <a:defRPr sz="7200" kern="1200">
                <a:solidFill>
                  <a:schemeClr val="tx1"/>
                </a:solidFill>
                <a:latin typeface="+mn-lt"/>
                <a:ea typeface="+mn-ea"/>
                <a:cs typeface="+mn-cs"/>
              </a:defRPr>
            </a:lvl9pPr>
          </a:lstStyle>
          <a:p>
            <a:r>
              <a:rPr lang="en-US" sz="2000" b="1" dirty="0">
                <a:solidFill>
                  <a:schemeClr val="tx2"/>
                </a:solidFill>
              </a:rPr>
              <a:t>VISION: Unprecedented capabilities and opportunities</a:t>
            </a:r>
            <a:endParaRPr lang="en-US" sz="1800" b="1" dirty="0">
              <a:solidFill>
                <a:schemeClr val="tx2"/>
              </a:solidFill>
            </a:endParaRPr>
          </a:p>
        </p:txBody>
      </p:sp>
      <p:pic>
        <p:nvPicPr>
          <p:cNvPr id="4" name="Picture 3"/>
          <p:cNvPicPr>
            <a:picLocks noChangeAspect="1"/>
          </p:cNvPicPr>
          <p:nvPr/>
        </p:nvPicPr>
        <p:blipFill>
          <a:blip r:embed="rId2"/>
          <a:stretch>
            <a:fillRect/>
          </a:stretch>
        </p:blipFill>
        <p:spPr>
          <a:xfrm>
            <a:off x="608424" y="645141"/>
            <a:ext cx="4041646" cy="6027924"/>
          </a:xfrm>
          <a:prstGeom prst="rect">
            <a:avLst/>
          </a:prstGeom>
        </p:spPr>
      </p:pic>
      <p:pic>
        <p:nvPicPr>
          <p:cNvPr id="5" name="Picture 4"/>
          <p:cNvPicPr>
            <a:picLocks noChangeAspect="1"/>
          </p:cNvPicPr>
          <p:nvPr/>
        </p:nvPicPr>
        <p:blipFill>
          <a:blip r:embed="rId3"/>
          <a:stretch>
            <a:fillRect/>
          </a:stretch>
        </p:blipFill>
        <p:spPr>
          <a:xfrm>
            <a:off x="5524500" y="1199651"/>
            <a:ext cx="3289300" cy="3213100"/>
          </a:xfrm>
          <a:prstGeom prst="rect">
            <a:avLst/>
          </a:prstGeom>
        </p:spPr>
      </p:pic>
      <p:sp>
        <p:nvSpPr>
          <p:cNvPr id="6" name="TextBox 5"/>
          <p:cNvSpPr txBox="1"/>
          <p:nvPr/>
        </p:nvSpPr>
        <p:spPr>
          <a:xfrm>
            <a:off x="5211411" y="4749277"/>
            <a:ext cx="3602389" cy="1477328"/>
          </a:xfrm>
          <a:prstGeom prst="rect">
            <a:avLst/>
          </a:prstGeom>
          <a:noFill/>
        </p:spPr>
        <p:txBody>
          <a:bodyPr wrap="square" rtlCol="0">
            <a:spAutoFit/>
          </a:bodyPr>
          <a:lstStyle>
            <a:defPPr>
              <a:defRPr lang="en-US"/>
            </a:defPPr>
            <a:lvl1pPr marL="0" algn="l" defTabSz="1828800" rtl="0" eaLnBrk="1" latinLnBrk="0" hangingPunct="1">
              <a:defRPr sz="7200" kern="1200">
                <a:solidFill>
                  <a:schemeClr val="tx1"/>
                </a:solidFill>
                <a:latin typeface="+mn-lt"/>
                <a:ea typeface="+mn-ea"/>
                <a:cs typeface="+mn-cs"/>
              </a:defRPr>
            </a:lvl1pPr>
            <a:lvl2pPr marL="1828800" algn="l" defTabSz="1828800" rtl="0" eaLnBrk="1" latinLnBrk="0" hangingPunct="1">
              <a:defRPr sz="7200" kern="1200">
                <a:solidFill>
                  <a:schemeClr val="tx1"/>
                </a:solidFill>
                <a:latin typeface="+mn-lt"/>
                <a:ea typeface="+mn-ea"/>
                <a:cs typeface="+mn-cs"/>
              </a:defRPr>
            </a:lvl2pPr>
            <a:lvl3pPr marL="3657600" algn="l" defTabSz="1828800" rtl="0" eaLnBrk="1" latinLnBrk="0" hangingPunct="1">
              <a:defRPr sz="7200" kern="1200">
                <a:solidFill>
                  <a:schemeClr val="tx1"/>
                </a:solidFill>
                <a:latin typeface="+mn-lt"/>
                <a:ea typeface="+mn-ea"/>
                <a:cs typeface="+mn-cs"/>
              </a:defRPr>
            </a:lvl3pPr>
            <a:lvl4pPr marL="5486400" algn="l" defTabSz="1828800" rtl="0" eaLnBrk="1" latinLnBrk="0" hangingPunct="1">
              <a:defRPr sz="7200" kern="1200">
                <a:solidFill>
                  <a:schemeClr val="tx1"/>
                </a:solidFill>
                <a:latin typeface="+mn-lt"/>
                <a:ea typeface="+mn-ea"/>
                <a:cs typeface="+mn-cs"/>
              </a:defRPr>
            </a:lvl4pPr>
            <a:lvl5pPr marL="7315200" algn="l" defTabSz="1828800" rtl="0" eaLnBrk="1" latinLnBrk="0" hangingPunct="1">
              <a:defRPr sz="7200" kern="1200">
                <a:solidFill>
                  <a:schemeClr val="tx1"/>
                </a:solidFill>
                <a:latin typeface="+mn-lt"/>
                <a:ea typeface="+mn-ea"/>
                <a:cs typeface="+mn-cs"/>
              </a:defRPr>
            </a:lvl5pPr>
            <a:lvl6pPr marL="9144000" algn="l" defTabSz="1828800" rtl="0" eaLnBrk="1" latinLnBrk="0" hangingPunct="1">
              <a:defRPr sz="7200" kern="1200">
                <a:solidFill>
                  <a:schemeClr val="tx1"/>
                </a:solidFill>
                <a:latin typeface="+mn-lt"/>
                <a:ea typeface="+mn-ea"/>
                <a:cs typeface="+mn-cs"/>
              </a:defRPr>
            </a:lvl6pPr>
            <a:lvl7pPr marL="10972800" algn="l" defTabSz="1828800" rtl="0" eaLnBrk="1" latinLnBrk="0" hangingPunct="1">
              <a:defRPr sz="7200" kern="1200">
                <a:solidFill>
                  <a:schemeClr val="tx1"/>
                </a:solidFill>
                <a:latin typeface="+mn-lt"/>
                <a:ea typeface="+mn-ea"/>
                <a:cs typeface="+mn-cs"/>
              </a:defRPr>
            </a:lvl7pPr>
            <a:lvl8pPr marL="12801600" algn="l" defTabSz="1828800" rtl="0" eaLnBrk="1" latinLnBrk="0" hangingPunct="1">
              <a:defRPr sz="7200" kern="1200">
                <a:solidFill>
                  <a:schemeClr val="tx1"/>
                </a:solidFill>
                <a:latin typeface="+mn-lt"/>
                <a:ea typeface="+mn-ea"/>
                <a:cs typeface="+mn-cs"/>
              </a:defRPr>
            </a:lvl8pPr>
            <a:lvl9pPr marL="14630400" algn="l" defTabSz="1828800" rtl="0" eaLnBrk="1" latinLnBrk="0" hangingPunct="1">
              <a:defRPr sz="7200" kern="1200">
                <a:solidFill>
                  <a:schemeClr val="tx1"/>
                </a:solidFill>
                <a:latin typeface="+mn-lt"/>
                <a:ea typeface="+mn-ea"/>
                <a:cs typeface="+mn-cs"/>
              </a:defRPr>
            </a:lvl9pPr>
          </a:lstStyle>
          <a:p>
            <a:r>
              <a:rPr lang="en-US" sz="1800" dirty="0">
                <a:solidFill>
                  <a:srgbClr val="000000"/>
                </a:solidFill>
              </a:rPr>
              <a:t>Collaboration with Malcolm Guthrie, John </a:t>
            </a:r>
            <a:r>
              <a:rPr lang="en-US" sz="1800" dirty="0" err="1">
                <a:solidFill>
                  <a:srgbClr val="000000"/>
                </a:solidFill>
              </a:rPr>
              <a:t>Badding</a:t>
            </a:r>
            <a:r>
              <a:rPr lang="en-US" sz="1800" dirty="0">
                <a:solidFill>
                  <a:srgbClr val="000000"/>
                </a:solidFill>
              </a:rPr>
              <a:t>, Vin </a:t>
            </a:r>
            <a:r>
              <a:rPr lang="en-US" sz="1800" dirty="0" err="1">
                <a:solidFill>
                  <a:srgbClr val="000000"/>
                </a:solidFill>
              </a:rPr>
              <a:t>Crespi</a:t>
            </a:r>
            <a:r>
              <a:rPr lang="en-US" sz="1800" dirty="0">
                <a:solidFill>
                  <a:srgbClr val="000000"/>
                </a:solidFill>
              </a:rPr>
              <a:t>. Original publication on carbon </a:t>
            </a:r>
            <a:r>
              <a:rPr lang="en-US" sz="1800" dirty="0" err="1">
                <a:solidFill>
                  <a:srgbClr val="000000"/>
                </a:solidFill>
              </a:rPr>
              <a:t>nanothreads</a:t>
            </a:r>
            <a:r>
              <a:rPr lang="en-US" sz="1800" dirty="0">
                <a:solidFill>
                  <a:srgbClr val="000000"/>
                </a:solidFill>
              </a:rPr>
              <a:t>: Nature Materials, </a:t>
            </a:r>
            <a:r>
              <a:rPr lang="en-US" sz="1800" b="1" dirty="0">
                <a:solidFill>
                  <a:srgbClr val="000000"/>
                </a:solidFill>
              </a:rPr>
              <a:t>14</a:t>
            </a:r>
            <a:r>
              <a:rPr lang="en-US" sz="1800" dirty="0">
                <a:solidFill>
                  <a:srgbClr val="000000"/>
                </a:solidFill>
              </a:rPr>
              <a:t>, 43 (2014)</a:t>
            </a:r>
          </a:p>
        </p:txBody>
      </p:sp>
    </p:spTree>
    <p:extLst>
      <p:ext uri="{BB962C8B-B14F-4D97-AF65-F5344CB8AC3E}">
        <p14:creationId xmlns:p14="http://schemas.microsoft.com/office/powerpoint/2010/main" val="1872710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NOTT-V MOF and CO2 adsorption</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3372" y="732002"/>
            <a:ext cx="6905507" cy="57870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090" y="1266657"/>
            <a:ext cx="2051651" cy="20267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090" y="4378935"/>
            <a:ext cx="2076570" cy="2001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46" y="2971521"/>
            <a:ext cx="838200" cy="1809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335015" y="6583207"/>
            <a:ext cx="4814885" cy="246221"/>
          </a:xfrm>
          <a:prstGeom prst="rect">
            <a:avLst/>
          </a:prstGeom>
        </p:spPr>
        <p:txBody>
          <a:bodyPr wrap="square">
            <a:spAutoFit/>
          </a:bodyPr>
          <a:lstStyle/>
          <a:p>
            <a:pPr marL="0" lvl="1"/>
            <a:r>
              <a:rPr lang="en-US" sz="1000" dirty="0">
                <a:solidFill>
                  <a:srgbClr val="106636"/>
                </a:solidFill>
              </a:rPr>
              <a:t>Collaboration with Sihai Yang and Martin Schroder at University of Manchester. </a:t>
            </a:r>
          </a:p>
        </p:txBody>
      </p:sp>
    </p:spTree>
    <p:extLst>
      <p:ext uri="{BB962C8B-B14F-4D97-AF65-F5344CB8AC3E}">
        <p14:creationId xmlns:p14="http://schemas.microsoft.com/office/powerpoint/2010/main" val="1984268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Graph7.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035" y="416857"/>
            <a:ext cx="4730259" cy="3620159"/>
          </a:xfrm>
          <a:prstGeom prst="rect">
            <a:avLst/>
          </a:prstGeom>
        </p:spPr>
      </p:pic>
      <p:sp>
        <p:nvSpPr>
          <p:cNvPr id="2" name="Title 1"/>
          <p:cNvSpPr>
            <a:spLocks noGrp="1"/>
          </p:cNvSpPr>
          <p:nvPr>
            <p:ph type="title"/>
          </p:nvPr>
        </p:nvSpPr>
        <p:spPr>
          <a:xfrm>
            <a:off x="202910" y="177800"/>
            <a:ext cx="8628678" cy="722762"/>
          </a:xfrm>
        </p:spPr>
        <p:txBody>
          <a:bodyPr/>
          <a:lstStyle/>
          <a:p>
            <a:r>
              <a:rPr lang="en-US" sz="2400" dirty="0"/>
              <a:t>Hydrogen in a “simple” molecular solid: Beyond DFT and harmonic approximation</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773648"/>
            <a:ext cx="4524375" cy="288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6628" y="722458"/>
            <a:ext cx="2354922" cy="2257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324600" y="2971800"/>
            <a:ext cx="2133600" cy="535531"/>
          </a:xfrm>
          <a:prstGeom prst="rect">
            <a:avLst/>
          </a:prstGeom>
          <a:noFill/>
        </p:spPr>
        <p:txBody>
          <a:bodyPr wrap="square" rtlCol="0">
            <a:spAutoFit/>
          </a:bodyPr>
          <a:lstStyle/>
          <a:p>
            <a:pPr algn="ctr">
              <a:lnSpc>
                <a:spcPct val="90000"/>
              </a:lnSpc>
            </a:pPr>
            <a:r>
              <a:rPr lang="en-US" sz="1600" dirty="0"/>
              <a:t>A 2x2x2 supercell of the ammonia (NH3)</a:t>
            </a:r>
          </a:p>
        </p:txBody>
      </p:sp>
      <p:sp>
        <p:nvSpPr>
          <p:cNvPr id="5" name="Curved Down Arrow 4"/>
          <p:cNvSpPr/>
          <p:nvPr/>
        </p:nvSpPr>
        <p:spPr>
          <a:xfrm rot="19503729">
            <a:off x="7409351" y="1526655"/>
            <a:ext cx="304800" cy="152400"/>
          </a:xfrm>
          <a:prstGeom prst="curvedDownArrow">
            <a:avLst/>
          </a:prstGeom>
          <a:solidFill>
            <a:schemeClr val="bg2"/>
          </a:solidFill>
          <a:ln>
            <a:solidFill>
              <a:srgbClr val="FF0000"/>
            </a:solidFill>
          </a:ln>
          <a:effectLst/>
          <a:scene3d>
            <a:camera prst="orthographicFront">
              <a:rot lat="0" lon="0" rev="0"/>
            </a:camera>
            <a:lightRig rig="balanced" dir="t">
              <a:rot lat="0" lon="0" rev="0"/>
            </a:lightRig>
          </a:scene3d>
          <a:sp3d>
            <a:contourClr>
              <a:schemeClr val="lt1"/>
            </a:contourClr>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cxnSp>
        <p:nvCxnSpPr>
          <p:cNvPr id="7" name="Straight Arrow Connector 6"/>
          <p:cNvCxnSpPr/>
          <p:nvPr/>
        </p:nvCxnSpPr>
        <p:spPr>
          <a:xfrm flipH="1">
            <a:off x="1617630" y="1132987"/>
            <a:ext cx="228600" cy="29949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703230" y="828187"/>
            <a:ext cx="2971800" cy="313932"/>
          </a:xfrm>
          <a:prstGeom prst="rect">
            <a:avLst/>
          </a:prstGeom>
          <a:noFill/>
        </p:spPr>
        <p:txBody>
          <a:bodyPr wrap="square" rtlCol="0">
            <a:spAutoFit/>
          </a:bodyPr>
          <a:lstStyle/>
          <a:p>
            <a:pPr algn="ctr">
              <a:lnSpc>
                <a:spcPct val="90000"/>
              </a:lnSpc>
            </a:pPr>
            <a:r>
              <a:rPr lang="en-US" sz="1600" dirty="0" err="1"/>
              <a:t>Libration</a:t>
            </a:r>
            <a:r>
              <a:rPr lang="en-US" sz="1600" dirty="0"/>
              <a:t>/rotation of NH3 group</a:t>
            </a:r>
          </a:p>
        </p:txBody>
      </p:sp>
      <p:sp>
        <p:nvSpPr>
          <p:cNvPr id="9" name="Rectangle 8"/>
          <p:cNvSpPr/>
          <p:nvPr/>
        </p:nvSpPr>
        <p:spPr>
          <a:xfrm>
            <a:off x="331365" y="5266189"/>
            <a:ext cx="685800" cy="152400"/>
          </a:xfrm>
          <a:prstGeom prst="rect">
            <a:avLst/>
          </a:prstGeom>
          <a:noFill/>
          <a:ln w="19050">
            <a:solidFill>
              <a:srgbClr val="FF0000"/>
            </a:solidFill>
          </a:ln>
          <a:effectLst/>
          <a:scene3d>
            <a:camera prst="orthographicFront">
              <a:rot lat="0" lon="0" rev="0"/>
            </a:camera>
            <a:lightRig rig="balanced" dir="t">
              <a:rot lat="0" lon="0" rev="0"/>
            </a:lightRig>
          </a:scene3d>
          <a:sp3d>
            <a:contourClr>
              <a:schemeClr val="lt1"/>
            </a:contourClr>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10" name="TextBox 9"/>
          <p:cNvSpPr txBox="1"/>
          <p:nvPr/>
        </p:nvSpPr>
        <p:spPr>
          <a:xfrm>
            <a:off x="5029200" y="3593271"/>
            <a:ext cx="3886200" cy="978729"/>
          </a:xfrm>
          <a:prstGeom prst="rect">
            <a:avLst/>
          </a:prstGeom>
          <a:noFill/>
        </p:spPr>
        <p:txBody>
          <a:bodyPr wrap="square" rtlCol="0">
            <a:spAutoFit/>
          </a:bodyPr>
          <a:lstStyle/>
          <a:p>
            <a:pPr marL="285750" indent="-285750">
              <a:lnSpc>
                <a:spcPct val="90000"/>
              </a:lnSpc>
              <a:buFont typeface="Arial" panose="020B0604020202020204" pitchFamily="34" charset="0"/>
              <a:buChar char="•"/>
            </a:pPr>
            <a:r>
              <a:rPr lang="en-US" sz="1600" dirty="0"/>
              <a:t>DFT calculated energy barrier for rigid rotation of NH3: 180 </a:t>
            </a:r>
            <a:r>
              <a:rPr lang="en-US" sz="1600" dirty="0" err="1"/>
              <a:t>meV</a:t>
            </a:r>
            <a:endParaRPr lang="en-US" sz="1600" dirty="0"/>
          </a:p>
          <a:p>
            <a:pPr marL="285750" indent="-285750">
              <a:lnSpc>
                <a:spcPct val="90000"/>
              </a:lnSpc>
              <a:buFont typeface="Arial" panose="020B0604020202020204" pitchFamily="34" charset="0"/>
              <a:buChar char="•"/>
            </a:pPr>
            <a:r>
              <a:rPr lang="en-US" sz="1600" dirty="0"/>
              <a:t>Energy barrier solved from the rotor model : 170 </a:t>
            </a:r>
            <a:r>
              <a:rPr lang="en-US" sz="1600" dirty="0" err="1"/>
              <a:t>meV</a:t>
            </a:r>
            <a:endParaRPr lang="en-US" sz="1600" dirty="0"/>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3096" y="4572000"/>
            <a:ext cx="4127916" cy="2196958"/>
          </a:xfrm>
          <a:prstGeom prst="rect">
            <a:avLst/>
          </a:prstGeom>
        </p:spPr>
      </p:pic>
      <p:pic>
        <p:nvPicPr>
          <p:cNvPr id="13" name="Picture 12" descr="ammonia.gi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03399" y="828187"/>
            <a:ext cx="2698151" cy="2692799"/>
          </a:xfrm>
          <a:prstGeom prst="rect">
            <a:avLst/>
          </a:prstGeom>
        </p:spPr>
      </p:pic>
      <p:sp>
        <p:nvSpPr>
          <p:cNvPr id="14" name="TextBox 13"/>
          <p:cNvSpPr txBox="1"/>
          <p:nvPr/>
        </p:nvSpPr>
        <p:spPr>
          <a:xfrm>
            <a:off x="3164131" y="1142119"/>
            <a:ext cx="1758965" cy="552202"/>
          </a:xfrm>
          <a:prstGeom prst="rect">
            <a:avLst/>
          </a:prstGeom>
          <a:noFill/>
        </p:spPr>
        <p:txBody>
          <a:bodyPr wrap="square" rtlCol="0">
            <a:spAutoFit/>
          </a:bodyPr>
          <a:lstStyle/>
          <a:p>
            <a:pPr>
              <a:lnSpc>
                <a:spcPct val="90000"/>
              </a:lnSpc>
            </a:pPr>
            <a:r>
              <a:rPr lang="en-US" sz="1100" dirty="0"/>
              <a:t>Calculated INS using larger amplitude displacements</a:t>
            </a:r>
          </a:p>
        </p:txBody>
      </p:sp>
    </p:spTree>
    <p:extLst>
      <p:ext uri="{BB962C8B-B14F-4D97-AF65-F5344CB8AC3E}">
        <p14:creationId xmlns:p14="http://schemas.microsoft.com/office/powerpoint/2010/main" val="28576522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Solid NH3 vs NH3 in MOF</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053" y="913807"/>
            <a:ext cx="7450773" cy="5245798"/>
          </a:xfrm>
          <a:prstGeom prst="rect">
            <a:avLst/>
          </a:prstGeom>
        </p:spPr>
      </p:pic>
      <p:cxnSp>
        <p:nvCxnSpPr>
          <p:cNvPr id="9" name="Straight Arrow Connector 8"/>
          <p:cNvCxnSpPr/>
          <p:nvPr/>
        </p:nvCxnSpPr>
        <p:spPr>
          <a:xfrm flipH="1">
            <a:off x="2374274" y="1965278"/>
            <a:ext cx="405502" cy="286603"/>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2620370" y="1965278"/>
            <a:ext cx="159406" cy="573206"/>
          </a:xfrm>
          <a:prstGeom prst="straightConnector1">
            <a:avLst/>
          </a:prstGeom>
          <a:ln w="254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156346" y="1446663"/>
            <a:ext cx="0" cy="2702256"/>
          </a:xfrm>
          <a:prstGeom prst="straightConnector1">
            <a:avLst/>
          </a:prstGeom>
          <a:ln w="25400">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207012" y="1053389"/>
            <a:ext cx="2611526" cy="341632"/>
          </a:xfrm>
          <a:prstGeom prst="rect">
            <a:avLst/>
          </a:prstGeom>
          <a:noFill/>
        </p:spPr>
        <p:txBody>
          <a:bodyPr wrap="square" rtlCol="0">
            <a:spAutoFit/>
          </a:bodyPr>
          <a:lstStyle/>
          <a:p>
            <a:pPr algn="ctr">
              <a:lnSpc>
                <a:spcPct val="90000"/>
              </a:lnSpc>
            </a:pPr>
            <a:r>
              <a:rPr lang="en-US" dirty="0" err="1">
                <a:solidFill>
                  <a:srgbClr val="7030A0"/>
                </a:solidFill>
              </a:rPr>
              <a:t>Libration</a:t>
            </a:r>
            <a:r>
              <a:rPr lang="en-US" dirty="0">
                <a:solidFill>
                  <a:srgbClr val="7030A0"/>
                </a:solidFill>
              </a:rPr>
              <a:t> in solid NH3</a:t>
            </a:r>
          </a:p>
        </p:txBody>
      </p:sp>
      <p:sp>
        <p:nvSpPr>
          <p:cNvPr id="19" name="TextBox 18"/>
          <p:cNvSpPr txBox="1"/>
          <p:nvPr/>
        </p:nvSpPr>
        <p:spPr>
          <a:xfrm>
            <a:off x="2512775" y="1648266"/>
            <a:ext cx="2114093" cy="590931"/>
          </a:xfrm>
          <a:prstGeom prst="rect">
            <a:avLst/>
          </a:prstGeom>
          <a:noFill/>
        </p:spPr>
        <p:txBody>
          <a:bodyPr wrap="square" rtlCol="0">
            <a:spAutoFit/>
          </a:bodyPr>
          <a:lstStyle/>
          <a:p>
            <a:pPr algn="ctr">
              <a:lnSpc>
                <a:spcPct val="90000"/>
              </a:lnSpc>
            </a:pPr>
            <a:r>
              <a:rPr lang="en-US" dirty="0" err="1">
                <a:solidFill>
                  <a:srgbClr val="FF0000"/>
                </a:solidFill>
              </a:rPr>
              <a:t>Libration</a:t>
            </a:r>
            <a:r>
              <a:rPr lang="en-US" dirty="0">
                <a:solidFill>
                  <a:srgbClr val="FF0000"/>
                </a:solidFill>
              </a:rPr>
              <a:t> in adsorbed NH3</a:t>
            </a:r>
          </a:p>
        </p:txBody>
      </p:sp>
      <p:sp>
        <p:nvSpPr>
          <p:cNvPr id="20" name="TextBox 19"/>
          <p:cNvSpPr txBox="1"/>
          <p:nvPr/>
        </p:nvSpPr>
        <p:spPr>
          <a:xfrm>
            <a:off x="2823702" y="2721254"/>
            <a:ext cx="3247948" cy="341632"/>
          </a:xfrm>
          <a:prstGeom prst="rect">
            <a:avLst/>
          </a:prstGeom>
          <a:noFill/>
        </p:spPr>
        <p:txBody>
          <a:bodyPr wrap="square" rtlCol="0">
            <a:spAutoFit/>
          </a:bodyPr>
          <a:lstStyle/>
          <a:p>
            <a:pPr algn="ctr">
              <a:lnSpc>
                <a:spcPct val="90000"/>
              </a:lnSpc>
            </a:pPr>
            <a:r>
              <a:rPr lang="en-US" dirty="0"/>
              <a:t>From </a:t>
            </a:r>
            <a:r>
              <a:rPr lang="en-US" dirty="0" err="1"/>
              <a:t>anharmonic</a:t>
            </a:r>
            <a:r>
              <a:rPr lang="en-US" dirty="0"/>
              <a:t> to harmonic</a:t>
            </a:r>
          </a:p>
        </p:txBody>
      </p:sp>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1665" y="1850430"/>
            <a:ext cx="1819505" cy="1894721"/>
          </a:xfrm>
          <a:prstGeom prst="rect">
            <a:avLst/>
          </a:prstGeom>
        </p:spPr>
      </p:pic>
    </p:spTree>
    <p:extLst>
      <p:ext uri="{BB962C8B-B14F-4D97-AF65-F5344CB8AC3E}">
        <p14:creationId xmlns:p14="http://schemas.microsoft.com/office/powerpoint/2010/main" val="704607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385" y="253529"/>
            <a:ext cx="8628678" cy="408830"/>
          </a:xfrm>
        </p:spPr>
        <p:txBody>
          <a:bodyPr/>
          <a:lstStyle/>
          <a:p>
            <a:r>
              <a:rPr lang="en-US" sz="2400" dirty="0"/>
              <a:t>Hydrogen in proton conductors</a:t>
            </a:r>
          </a:p>
        </p:txBody>
      </p:sp>
      <p:pic>
        <p:nvPicPr>
          <p:cNvPr id="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569" y="817178"/>
            <a:ext cx="1462566" cy="21641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292" y="3113222"/>
            <a:ext cx="3714925" cy="22915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7171" y="706049"/>
            <a:ext cx="4100818" cy="2522726"/>
          </a:xfrm>
          <a:prstGeom prst="rect">
            <a:avLst/>
          </a:prstGeom>
        </p:spPr>
      </p:pic>
      <p:pic>
        <p:nvPicPr>
          <p:cNvPr id="3379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0851" y="3351996"/>
            <a:ext cx="4110603" cy="2685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79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5562704"/>
            <a:ext cx="5125673" cy="1295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1791135" y="1062822"/>
            <a:ext cx="2196517" cy="1600438"/>
          </a:xfrm>
          <a:prstGeom prst="rect">
            <a:avLst/>
          </a:prstGeom>
          <a:noFill/>
        </p:spPr>
        <p:txBody>
          <a:bodyPr wrap="square" rtlCol="0">
            <a:spAutoFit/>
          </a:bodyPr>
          <a:lstStyle/>
          <a:p>
            <a:r>
              <a:rPr lang="en-US" sz="1400" dirty="0"/>
              <a:t>La</a:t>
            </a:r>
            <a:r>
              <a:rPr lang="en-US" sz="1400" baseline="-25000" dirty="0"/>
              <a:t>1−x</a:t>
            </a:r>
            <a:r>
              <a:rPr lang="en-US" sz="1400" dirty="0"/>
              <a:t>Ba</a:t>
            </a:r>
            <a:r>
              <a:rPr lang="en-US" sz="1400" baseline="-25000" dirty="0"/>
              <a:t>1+x</a:t>
            </a:r>
            <a:r>
              <a:rPr lang="en-US" sz="1400" dirty="0"/>
              <a:t>GaO</a:t>
            </a:r>
            <a:r>
              <a:rPr lang="en-US" sz="1400" baseline="-25000" dirty="0"/>
              <a:t>4−x/2</a:t>
            </a:r>
            <a:r>
              <a:rPr lang="en-US" sz="1400" dirty="0"/>
              <a:t>(H</a:t>
            </a:r>
            <a:r>
              <a:rPr lang="en-US" sz="1400" baseline="-25000" dirty="0"/>
              <a:t>2</a:t>
            </a:r>
            <a:r>
              <a:rPr lang="en-US" sz="1400" dirty="0"/>
              <a:t>O)</a:t>
            </a:r>
            <a:r>
              <a:rPr lang="en-US" sz="1400" baseline="-25000" dirty="0"/>
              <a:t>y</a:t>
            </a:r>
          </a:p>
          <a:p>
            <a:r>
              <a:rPr lang="en-US" sz="1400" dirty="0"/>
              <a:t>x=0.25, y=0.0625</a:t>
            </a:r>
          </a:p>
          <a:p>
            <a:endParaRPr lang="en-US" sz="1400" dirty="0"/>
          </a:p>
          <a:p>
            <a:r>
              <a:rPr lang="en-US" sz="1400" dirty="0"/>
              <a:t>La: cyan</a:t>
            </a:r>
          </a:p>
          <a:p>
            <a:r>
              <a:rPr lang="en-US" sz="1400" dirty="0"/>
              <a:t>Ba: purple</a:t>
            </a:r>
          </a:p>
          <a:p>
            <a:r>
              <a:rPr lang="en-US" sz="1400" dirty="0"/>
              <a:t>Ga: green</a:t>
            </a:r>
          </a:p>
          <a:p>
            <a:r>
              <a:rPr lang="en-US" sz="1400" dirty="0"/>
              <a:t>O: red</a:t>
            </a:r>
          </a:p>
        </p:txBody>
      </p:sp>
      <p:sp>
        <p:nvSpPr>
          <p:cNvPr id="4" name="TextBox 3"/>
          <p:cNvSpPr txBox="1"/>
          <p:nvPr/>
        </p:nvSpPr>
        <p:spPr>
          <a:xfrm>
            <a:off x="5301842" y="1342239"/>
            <a:ext cx="2172384" cy="424732"/>
          </a:xfrm>
          <a:prstGeom prst="rect">
            <a:avLst/>
          </a:prstGeom>
          <a:noFill/>
        </p:spPr>
        <p:txBody>
          <a:bodyPr wrap="square" rtlCol="0">
            <a:spAutoFit/>
          </a:bodyPr>
          <a:lstStyle/>
          <a:p>
            <a:pPr algn="ctr">
              <a:lnSpc>
                <a:spcPct val="90000"/>
              </a:lnSpc>
            </a:pPr>
            <a:r>
              <a:rPr lang="en-US" sz="1200" b="1" dirty="0"/>
              <a:t>VISION is sensitive to very small amount of protons</a:t>
            </a:r>
          </a:p>
        </p:txBody>
      </p:sp>
      <p:sp>
        <p:nvSpPr>
          <p:cNvPr id="10" name="TextBox 9"/>
          <p:cNvSpPr txBox="1"/>
          <p:nvPr/>
        </p:nvSpPr>
        <p:spPr>
          <a:xfrm>
            <a:off x="5281963" y="6126001"/>
            <a:ext cx="3520221" cy="674031"/>
          </a:xfrm>
          <a:prstGeom prst="rect">
            <a:avLst/>
          </a:prstGeom>
          <a:solidFill>
            <a:schemeClr val="bg1"/>
          </a:solidFill>
        </p:spPr>
        <p:txBody>
          <a:bodyPr wrap="square" rtlCol="0">
            <a:spAutoFit/>
          </a:bodyPr>
          <a:lstStyle/>
          <a:p>
            <a:pPr algn="ctr">
              <a:lnSpc>
                <a:spcPct val="90000"/>
              </a:lnSpc>
            </a:pPr>
            <a:r>
              <a:rPr lang="en-US" sz="1400" dirty="0" err="1"/>
              <a:t>VISION+modeling</a:t>
            </a:r>
            <a:r>
              <a:rPr lang="en-US" sz="1400" dirty="0"/>
              <a:t> identifies various local chemical environment for the protons, and reveals the proton transport mechanism</a:t>
            </a:r>
          </a:p>
        </p:txBody>
      </p:sp>
    </p:spTree>
    <p:extLst>
      <p:ext uri="{BB962C8B-B14F-4D97-AF65-F5344CB8AC3E}">
        <p14:creationId xmlns:p14="http://schemas.microsoft.com/office/powerpoint/2010/main" val="31548346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B102CEB-FB9D-4C6B-97DF-5D010C6323C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56879"/>
          <a:stretch/>
        </p:blipFill>
        <p:spPr>
          <a:xfrm>
            <a:off x="193385" y="965429"/>
            <a:ext cx="6071377" cy="3043855"/>
          </a:xfrm>
          <a:prstGeom prst="rect">
            <a:avLst/>
          </a:prstGeom>
        </p:spPr>
      </p:pic>
      <p:pic>
        <p:nvPicPr>
          <p:cNvPr id="4" name="Picture 3">
            <a:extLst>
              <a:ext uri="{FF2B5EF4-FFF2-40B4-BE49-F238E27FC236}">
                <a16:creationId xmlns:a16="http://schemas.microsoft.com/office/drawing/2014/main" id="{833EA6C9-7E32-46B6-BAA0-AA16AB3C5F7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9064"/>
          <a:stretch/>
        </p:blipFill>
        <p:spPr>
          <a:xfrm>
            <a:off x="84226" y="4192179"/>
            <a:ext cx="6076643" cy="1886849"/>
          </a:xfrm>
          <a:prstGeom prst="rect">
            <a:avLst/>
          </a:prstGeom>
        </p:spPr>
      </p:pic>
      <p:pic>
        <p:nvPicPr>
          <p:cNvPr id="5" name="Picture 4">
            <a:extLst>
              <a:ext uri="{FF2B5EF4-FFF2-40B4-BE49-F238E27FC236}">
                <a16:creationId xmlns:a16="http://schemas.microsoft.com/office/drawing/2014/main" id="{3D0D9D04-206F-4117-91FA-8F14B695937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267" r="59403" b="40952"/>
          <a:stretch/>
        </p:blipFill>
        <p:spPr>
          <a:xfrm>
            <a:off x="6160869" y="2573683"/>
            <a:ext cx="2981783" cy="3051807"/>
          </a:xfrm>
          <a:prstGeom prst="rect">
            <a:avLst/>
          </a:prstGeom>
        </p:spPr>
      </p:pic>
      <p:sp>
        <p:nvSpPr>
          <p:cNvPr id="6" name="TextBox 5">
            <a:extLst>
              <a:ext uri="{FF2B5EF4-FFF2-40B4-BE49-F238E27FC236}">
                <a16:creationId xmlns:a16="http://schemas.microsoft.com/office/drawing/2014/main" id="{26AAC4A8-E8C9-4AB3-A5FA-E467FCEB5B32}"/>
              </a:ext>
            </a:extLst>
          </p:cNvPr>
          <p:cNvSpPr txBox="1"/>
          <p:nvPr/>
        </p:nvSpPr>
        <p:spPr>
          <a:xfrm>
            <a:off x="398462" y="6185011"/>
            <a:ext cx="6856914" cy="600164"/>
          </a:xfrm>
          <a:prstGeom prst="rect">
            <a:avLst/>
          </a:prstGeom>
          <a:noFill/>
        </p:spPr>
        <p:txBody>
          <a:bodyPr wrap="square" rtlCol="0">
            <a:spAutoFit/>
          </a:bodyPr>
          <a:lstStyle/>
          <a:p>
            <a:r>
              <a:rPr lang="en-US" sz="1100" dirty="0">
                <a:solidFill>
                  <a:srgbClr val="000000"/>
                </a:solidFill>
              </a:rPr>
              <a:t>Cheng Y.Q., Balachandran J., Bi Z., Bridges C.A., </a:t>
            </a:r>
            <a:r>
              <a:rPr lang="en-US" sz="1100" dirty="0" err="1">
                <a:solidFill>
                  <a:srgbClr val="000000"/>
                </a:solidFill>
              </a:rPr>
              <a:t>Paranthaman</a:t>
            </a:r>
            <a:r>
              <a:rPr lang="en-US" sz="1100" dirty="0">
                <a:solidFill>
                  <a:srgbClr val="000000"/>
                </a:solidFill>
              </a:rPr>
              <a:t> M.P., </a:t>
            </a:r>
            <a:r>
              <a:rPr lang="en-US" sz="1100" dirty="0" err="1">
                <a:solidFill>
                  <a:srgbClr val="000000"/>
                </a:solidFill>
              </a:rPr>
              <a:t>Daemen</a:t>
            </a:r>
            <a:r>
              <a:rPr lang="en-US" sz="1100" dirty="0">
                <a:solidFill>
                  <a:srgbClr val="000000"/>
                </a:solidFill>
              </a:rPr>
              <a:t> L.L., Ganesh P., </a:t>
            </a:r>
            <a:r>
              <a:rPr lang="en-US" sz="1100" dirty="0" err="1">
                <a:solidFill>
                  <a:srgbClr val="000000"/>
                </a:solidFill>
              </a:rPr>
              <a:t>Jalarvo</a:t>
            </a:r>
            <a:r>
              <a:rPr lang="en-US" sz="1100" dirty="0">
                <a:solidFill>
                  <a:srgbClr val="000000"/>
                </a:solidFill>
              </a:rPr>
              <a:t> N., The influence of the local structure on proton transport in a solid oxide proton conductor La0.8Ba1.2GaO3.9 Journal of Materials Chemistry A, 5, 15507–15511 (2017).</a:t>
            </a:r>
          </a:p>
        </p:txBody>
      </p:sp>
      <p:sp>
        <p:nvSpPr>
          <p:cNvPr id="9" name="Title 1">
            <a:extLst>
              <a:ext uri="{FF2B5EF4-FFF2-40B4-BE49-F238E27FC236}">
                <a16:creationId xmlns:a16="http://schemas.microsoft.com/office/drawing/2014/main" id="{FF42D2CB-AD4A-4373-B047-45BEBCC05B85}"/>
              </a:ext>
            </a:extLst>
          </p:cNvPr>
          <p:cNvSpPr>
            <a:spLocks noGrp="1"/>
          </p:cNvSpPr>
          <p:nvPr>
            <p:ph type="title"/>
          </p:nvPr>
        </p:nvSpPr>
        <p:spPr>
          <a:xfrm>
            <a:off x="193385" y="253529"/>
            <a:ext cx="8628678" cy="408830"/>
          </a:xfrm>
        </p:spPr>
        <p:txBody>
          <a:bodyPr/>
          <a:lstStyle/>
          <a:p>
            <a:r>
              <a:rPr lang="en-US" sz="2400" dirty="0"/>
              <a:t>Hydrogen in proton conductors</a:t>
            </a:r>
          </a:p>
        </p:txBody>
      </p:sp>
    </p:spTree>
    <p:extLst>
      <p:ext uri="{BB962C8B-B14F-4D97-AF65-F5344CB8AC3E}">
        <p14:creationId xmlns:p14="http://schemas.microsoft.com/office/powerpoint/2010/main" val="1845581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DE00A-413B-4577-9CF4-A6002C42115C}"/>
              </a:ext>
            </a:extLst>
          </p:cNvPr>
          <p:cNvSpPr>
            <a:spLocks noGrp="1"/>
          </p:cNvSpPr>
          <p:nvPr>
            <p:ph type="title"/>
          </p:nvPr>
        </p:nvSpPr>
        <p:spPr/>
        <p:txBody>
          <a:bodyPr/>
          <a:lstStyle/>
          <a:p>
            <a:r>
              <a:rPr lang="en-US" dirty="0"/>
              <a:t>Aluminum</a:t>
            </a:r>
          </a:p>
        </p:txBody>
      </p:sp>
      <p:pic>
        <p:nvPicPr>
          <p:cNvPr id="5" name="Picture 4" descr="An external file that holds a picture, illustration, etc.&#10;Object name is j-46-01755-fig6.jpg">
            <a:extLst>
              <a:ext uri="{FF2B5EF4-FFF2-40B4-BE49-F238E27FC236}">
                <a16:creationId xmlns:a16="http://schemas.microsoft.com/office/drawing/2014/main" id="{33F437E2-C7E0-4867-9787-EE74A4A4BD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7241" y="1169208"/>
            <a:ext cx="3162300" cy="22561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579EA1F-6EB4-4AF8-929E-2B0ECE3B814D}"/>
              </a:ext>
            </a:extLst>
          </p:cNvPr>
          <p:cNvPicPr>
            <a:picLocks noChangeAspect="1"/>
          </p:cNvPicPr>
          <p:nvPr/>
        </p:nvPicPr>
        <p:blipFill>
          <a:blip r:embed="rId3"/>
          <a:stretch>
            <a:fillRect/>
          </a:stretch>
        </p:blipFill>
        <p:spPr>
          <a:xfrm>
            <a:off x="5011954" y="1031361"/>
            <a:ext cx="3702108" cy="2531841"/>
          </a:xfrm>
          <a:prstGeom prst="rect">
            <a:avLst/>
          </a:prstGeom>
        </p:spPr>
      </p:pic>
      <p:pic>
        <p:nvPicPr>
          <p:cNvPr id="7" name="Picture 6">
            <a:extLst>
              <a:ext uri="{FF2B5EF4-FFF2-40B4-BE49-F238E27FC236}">
                <a16:creationId xmlns:a16="http://schemas.microsoft.com/office/drawing/2014/main" id="{FF361AA2-AA99-420A-A574-567C9CB8AE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9459" y="3765035"/>
            <a:ext cx="3897864" cy="2890191"/>
          </a:xfrm>
          <a:prstGeom prst="rect">
            <a:avLst/>
          </a:prstGeom>
        </p:spPr>
      </p:pic>
      <p:pic>
        <p:nvPicPr>
          <p:cNvPr id="8" name="Picture 7">
            <a:extLst>
              <a:ext uri="{FF2B5EF4-FFF2-40B4-BE49-F238E27FC236}">
                <a16:creationId xmlns:a16="http://schemas.microsoft.com/office/drawing/2014/main" id="{0A78A2D8-27D1-4645-BB02-B36AD82BD8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9228" y="3457943"/>
            <a:ext cx="4027559" cy="3020669"/>
          </a:xfrm>
          <a:prstGeom prst="rect">
            <a:avLst/>
          </a:prstGeom>
        </p:spPr>
      </p:pic>
      <p:sp>
        <p:nvSpPr>
          <p:cNvPr id="9" name="TextBox 8">
            <a:extLst>
              <a:ext uri="{FF2B5EF4-FFF2-40B4-BE49-F238E27FC236}">
                <a16:creationId xmlns:a16="http://schemas.microsoft.com/office/drawing/2014/main" id="{76EEFC9F-2120-41E1-A64F-63D7CB32CB63}"/>
              </a:ext>
            </a:extLst>
          </p:cNvPr>
          <p:cNvSpPr txBox="1"/>
          <p:nvPr/>
        </p:nvSpPr>
        <p:spPr>
          <a:xfrm>
            <a:off x="224381" y="754593"/>
            <a:ext cx="2365592" cy="341632"/>
          </a:xfrm>
          <a:prstGeom prst="rect">
            <a:avLst/>
          </a:prstGeom>
          <a:noFill/>
        </p:spPr>
        <p:txBody>
          <a:bodyPr wrap="square" rtlCol="0">
            <a:spAutoFit/>
          </a:bodyPr>
          <a:lstStyle/>
          <a:p>
            <a:pPr algn="ctr">
              <a:lnSpc>
                <a:spcPct val="90000"/>
              </a:lnSpc>
            </a:pPr>
            <a:r>
              <a:rPr lang="en-US" dirty="0"/>
              <a:t>MARI (10K)</a:t>
            </a:r>
          </a:p>
        </p:txBody>
      </p:sp>
      <p:sp>
        <p:nvSpPr>
          <p:cNvPr id="10" name="TextBox 9">
            <a:extLst>
              <a:ext uri="{FF2B5EF4-FFF2-40B4-BE49-F238E27FC236}">
                <a16:creationId xmlns:a16="http://schemas.microsoft.com/office/drawing/2014/main" id="{C5E57A9B-796F-42DF-BC73-67267D861D73}"/>
              </a:ext>
            </a:extLst>
          </p:cNvPr>
          <p:cNvSpPr txBox="1"/>
          <p:nvPr/>
        </p:nvSpPr>
        <p:spPr>
          <a:xfrm>
            <a:off x="51040" y="3474730"/>
            <a:ext cx="2913681" cy="341632"/>
          </a:xfrm>
          <a:prstGeom prst="rect">
            <a:avLst/>
          </a:prstGeom>
          <a:noFill/>
        </p:spPr>
        <p:txBody>
          <a:bodyPr wrap="square" rtlCol="0">
            <a:spAutoFit/>
          </a:bodyPr>
          <a:lstStyle/>
          <a:p>
            <a:pPr algn="ctr">
              <a:lnSpc>
                <a:spcPct val="90000"/>
              </a:lnSpc>
            </a:pPr>
            <a:r>
              <a:rPr lang="en-US" dirty="0"/>
              <a:t>ARCS (RT)</a:t>
            </a:r>
          </a:p>
        </p:txBody>
      </p:sp>
      <p:sp>
        <p:nvSpPr>
          <p:cNvPr id="11" name="TextBox 10">
            <a:extLst>
              <a:ext uri="{FF2B5EF4-FFF2-40B4-BE49-F238E27FC236}">
                <a16:creationId xmlns:a16="http://schemas.microsoft.com/office/drawing/2014/main" id="{7E263D37-9545-46D1-9109-D5D541069FBB}"/>
              </a:ext>
            </a:extLst>
          </p:cNvPr>
          <p:cNvSpPr txBox="1"/>
          <p:nvPr/>
        </p:nvSpPr>
        <p:spPr>
          <a:xfrm>
            <a:off x="4342098" y="723597"/>
            <a:ext cx="2913681" cy="341632"/>
          </a:xfrm>
          <a:prstGeom prst="rect">
            <a:avLst/>
          </a:prstGeom>
          <a:noFill/>
        </p:spPr>
        <p:txBody>
          <a:bodyPr wrap="square" rtlCol="0">
            <a:spAutoFit/>
          </a:bodyPr>
          <a:lstStyle/>
          <a:p>
            <a:pPr algn="ctr">
              <a:lnSpc>
                <a:spcPct val="90000"/>
              </a:lnSpc>
            </a:pPr>
            <a:r>
              <a:rPr lang="en-US" dirty="0" err="1"/>
              <a:t>OClimax</a:t>
            </a:r>
            <a:r>
              <a:rPr lang="en-US" dirty="0"/>
              <a:t> (10K)</a:t>
            </a:r>
          </a:p>
        </p:txBody>
      </p:sp>
      <p:sp>
        <p:nvSpPr>
          <p:cNvPr id="12" name="TextBox 11">
            <a:extLst>
              <a:ext uri="{FF2B5EF4-FFF2-40B4-BE49-F238E27FC236}">
                <a16:creationId xmlns:a16="http://schemas.microsoft.com/office/drawing/2014/main" id="{05B4ECFA-F689-49A0-B984-D0AF35CCC6B3}"/>
              </a:ext>
            </a:extLst>
          </p:cNvPr>
          <p:cNvSpPr txBox="1"/>
          <p:nvPr/>
        </p:nvSpPr>
        <p:spPr>
          <a:xfrm>
            <a:off x="4401510" y="3402226"/>
            <a:ext cx="2913681" cy="341632"/>
          </a:xfrm>
          <a:prstGeom prst="rect">
            <a:avLst/>
          </a:prstGeom>
          <a:noFill/>
        </p:spPr>
        <p:txBody>
          <a:bodyPr wrap="square" rtlCol="0">
            <a:spAutoFit/>
          </a:bodyPr>
          <a:lstStyle/>
          <a:p>
            <a:pPr algn="ctr">
              <a:lnSpc>
                <a:spcPct val="90000"/>
              </a:lnSpc>
            </a:pPr>
            <a:r>
              <a:rPr lang="en-US" dirty="0" err="1"/>
              <a:t>OClimax</a:t>
            </a:r>
            <a:r>
              <a:rPr lang="en-US" dirty="0"/>
              <a:t> (RT)</a:t>
            </a:r>
          </a:p>
        </p:txBody>
      </p:sp>
    </p:spTree>
    <p:extLst>
      <p:ext uri="{BB962C8B-B14F-4D97-AF65-F5344CB8AC3E}">
        <p14:creationId xmlns:p14="http://schemas.microsoft.com/office/powerpoint/2010/main" val="41710791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A9227-5504-47CA-8048-2B428ABD8206}"/>
              </a:ext>
            </a:extLst>
          </p:cNvPr>
          <p:cNvSpPr>
            <a:spLocks noGrp="1"/>
          </p:cNvSpPr>
          <p:nvPr>
            <p:ph type="title"/>
          </p:nvPr>
        </p:nvSpPr>
        <p:spPr/>
        <p:txBody>
          <a:bodyPr/>
          <a:lstStyle/>
          <a:p>
            <a:r>
              <a:rPr lang="en-US" dirty="0"/>
              <a:t>Graphite</a:t>
            </a:r>
          </a:p>
        </p:txBody>
      </p:sp>
      <p:pic>
        <p:nvPicPr>
          <p:cNvPr id="3" name="Picture 2">
            <a:extLst>
              <a:ext uri="{FF2B5EF4-FFF2-40B4-BE49-F238E27FC236}">
                <a16:creationId xmlns:a16="http://schemas.microsoft.com/office/drawing/2014/main" id="{F74E6996-7B88-41F9-9BF2-7A70CCE720E5}"/>
              </a:ext>
            </a:extLst>
          </p:cNvPr>
          <p:cNvPicPr>
            <a:picLocks noChangeAspect="1"/>
          </p:cNvPicPr>
          <p:nvPr/>
        </p:nvPicPr>
        <p:blipFill>
          <a:blip r:embed="rId2"/>
          <a:stretch>
            <a:fillRect/>
          </a:stretch>
        </p:blipFill>
        <p:spPr>
          <a:xfrm>
            <a:off x="193385" y="1022077"/>
            <a:ext cx="4459783" cy="3098751"/>
          </a:xfrm>
          <a:prstGeom prst="rect">
            <a:avLst/>
          </a:prstGeom>
        </p:spPr>
      </p:pic>
      <p:pic>
        <p:nvPicPr>
          <p:cNvPr id="4" name="Picture 3">
            <a:extLst>
              <a:ext uri="{FF2B5EF4-FFF2-40B4-BE49-F238E27FC236}">
                <a16:creationId xmlns:a16="http://schemas.microsoft.com/office/drawing/2014/main" id="{15B47832-B5B8-423C-AA57-DC5FD1691AA5}"/>
              </a:ext>
            </a:extLst>
          </p:cNvPr>
          <p:cNvPicPr>
            <a:picLocks noChangeAspect="1"/>
          </p:cNvPicPr>
          <p:nvPr/>
        </p:nvPicPr>
        <p:blipFill>
          <a:blip r:embed="rId3"/>
          <a:stretch>
            <a:fillRect/>
          </a:stretch>
        </p:blipFill>
        <p:spPr>
          <a:xfrm>
            <a:off x="4852425" y="960532"/>
            <a:ext cx="4098190" cy="3160296"/>
          </a:xfrm>
          <a:prstGeom prst="rect">
            <a:avLst/>
          </a:prstGeom>
        </p:spPr>
      </p:pic>
      <p:pic>
        <p:nvPicPr>
          <p:cNvPr id="7" name="Picture 3" descr="C:\SNS-Jan-2017\Timmy\SEQUOIA-Graphite\gr-125meV_sub_sqe.jpeg">
            <a:extLst>
              <a:ext uri="{FF2B5EF4-FFF2-40B4-BE49-F238E27FC236}">
                <a16:creationId xmlns:a16="http://schemas.microsoft.com/office/drawing/2014/main" id="{1ACC9178-09FF-4147-9519-CFFDD34538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106" y="4120827"/>
            <a:ext cx="3917996" cy="26119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58E2732-2AEE-4592-84D9-DE73C96D5D9F}"/>
              </a:ext>
            </a:extLst>
          </p:cNvPr>
          <p:cNvPicPr>
            <a:picLocks noChangeAspect="1"/>
          </p:cNvPicPr>
          <p:nvPr/>
        </p:nvPicPr>
        <p:blipFill>
          <a:blip r:embed="rId5"/>
          <a:stretch>
            <a:fillRect/>
          </a:stretch>
        </p:blipFill>
        <p:spPr>
          <a:xfrm>
            <a:off x="4987023" y="4120828"/>
            <a:ext cx="3276760" cy="2611996"/>
          </a:xfrm>
          <a:prstGeom prst="rect">
            <a:avLst/>
          </a:prstGeom>
        </p:spPr>
      </p:pic>
      <p:sp>
        <p:nvSpPr>
          <p:cNvPr id="9" name="TextBox 8">
            <a:extLst>
              <a:ext uri="{FF2B5EF4-FFF2-40B4-BE49-F238E27FC236}">
                <a16:creationId xmlns:a16="http://schemas.microsoft.com/office/drawing/2014/main" id="{C6FD6F92-6BC0-4C88-B890-036C2B53A3E6}"/>
              </a:ext>
            </a:extLst>
          </p:cNvPr>
          <p:cNvSpPr txBox="1"/>
          <p:nvPr/>
        </p:nvSpPr>
        <p:spPr>
          <a:xfrm>
            <a:off x="193385" y="1281540"/>
            <a:ext cx="2365592" cy="341632"/>
          </a:xfrm>
          <a:prstGeom prst="rect">
            <a:avLst/>
          </a:prstGeom>
          <a:noFill/>
        </p:spPr>
        <p:txBody>
          <a:bodyPr wrap="square" rtlCol="0">
            <a:spAutoFit/>
          </a:bodyPr>
          <a:lstStyle/>
          <a:p>
            <a:pPr algn="ctr">
              <a:lnSpc>
                <a:spcPct val="90000"/>
              </a:lnSpc>
            </a:pPr>
            <a:r>
              <a:rPr lang="en-US" dirty="0"/>
              <a:t>ARCS</a:t>
            </a:r>
          </a:p>
        </p:txBody>
      </p:sp>
      <p:sp>
        <p:nvSpPr>
          <p:cNvPr id="10" name="TextBox 9">
            <a:extLst>
              <a:ext uri="{FF2B5EF4-FFF2-40B4-BE49-F238E27FC236}">
                <a16:creationId xmlns:a16="http://schemas.microsoft.com/office/drawing/2014/main" id="{3791D53D-0020-47EA-9379-11BA5171F031}"/>
              </a:ext>
            </a:extLst>
          </p:cNvPr>
          <p:cNvSpPr txBox="1"/>
          <p:nvPr/>
        </p:nvSpPr>
        <p:spPr>
          <a:xfrm>
            <a:off x="51040" y="4404628"/>
            <a:ext cx="2913681" cy="341632"/>
          </a:xfrm>
          <a:prstGeom prst="rect">
            <a:avLst/>
          </a:prstGeom>
          <a:noFill/>
        </p:spPr>
        <p:txBody>
          <a:bodyPr wrap="square" rtlCol="0">
            <a:spAutoFit/>
          </a:bodyPr>
          <a:lstStyle/>
          <a:p>
            <a:pPr algn="ctr">
              <a:lnSpc>
                <a:spcPct val="90000"/>
              </a:lnSpc>
            </a:pPr>
            <a:r>
              <a:rPr lang="en-US" dirty="0"/>
              <a:t>Sequoia</a:t>
            </a:r>
          </a:p>
        </p:txBody>
      </p:sp>
      <p:sp>
        <p:nvSpPr>
          <p:cNvPr id="11" name="TextBox 10">
            <a:extLst>
              <a:ext uri="{FF2B5EF4-FFF2-40B4-BE49-F238E27FC236}">
                <a16:creationId xmlns:a16="http://schemas.microsoft.com/office/drawing/2014/main" id="{84D53E0A-3DCF-443E-9DD2-F31C51C78C3F}"/>
              </a:ext>
            </a:extLst>
          </p:cNvPr>
          <p:cNvSpPr txBox="1"/>
          <p:nvPr/>
        </p:nvSpPr>
        <p:spPr>
          <a:xfrm>
            <a:off x="4342098" y="1250544"/>
            <a:ext cx="2913681" cy="341632"/>
          </a:xfrm>
          <a:prstGeom prst="rect">
            <a:avLst/>
          </a:prstGeom>
          <a:noFill/>
        </p:spPr>
        <p:txBody>
          <a:bodyPr wrap="square" rtlCol="0">
            <a:spAutoFit/>
          </a:bodyPr>
          <a:lstStyle/>
          <a:p>
            <a:pPr algn="ctr">
              <a:lnSpc>
                <a:spcPct val="90000"/>
              </a:lnSpc>
            </a:pPr>
            <a:r>
              <a:rPr lang="en-US" dirty="0" err="1"/>
              <a:t>OClimax</a:t>
            </a:r>
            <a:endParaRPr lang="en-US" dirty="0"/>
          </a:p>
        </p:txBody>
      </p:sp>
      <p:sp>
        <p:nvSpPr>
          <p:cNvPr id="12" name="TextBox 11">
            <a:extLst>
              <a:ext uri="{FF2B5EF4-FFF2-40B4-BE49-F238E27FC236}">
                <a16:creationId xmlns:a16="http://schemas.microsoft.com/office/drawing/2014/main" id="{A95A1877-499F-45C2-9C14-E35598E7E163}"/>
              </a:ext>
            </a:extLst>
          </p:cNvPr>
          <p:cNvSpPr txBox="1"/>
          <p:nvPr/>
        </p:nvSpPr>
        <p:spPr>
          <a:xfrm>
            <a:off x="4401510" y="4363125"/>
            <a:ext cx="2913681" cy="341632"/>
          </a:xfrm>
          <a:prstGeom prst="rect">
            <a:avLst/>
          </a:prstGeom>
          <a:noFill/>
        </p:spPr>
        <p:txBody>
          <a:bodyPr wrap="square" rtlCol="0">
            <a:spAutoFit/>
          </a:bodyPr>
          <a:lstStyle/>
          <a:p>
            <a:pPr algn="ctr">
              <a:lnSpc>
                <a:spcPct val="90000"/>
              </a:lnSpc>
            </a:pPr>
            <a:r>
              <a:rPr lang="en-US" dirty="0" err="1"/>
              <a:t>OClimax</a:t>
            </a:r>
            <a:endParaRPr lang="en-US" dirty="0"/>
          </a:p>
        </p:txBody>
      </p:sp>
    </p:spTree>
    <p:extLst>
      <p:ext uri="{BB962C8B-B14F-4D97-AF65-F5344CB8AC3E}">
        <p14:creationId xmlns:p14="http://schemas.microsoft.com/office/powerpoint/2010/main" val="5394988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6626" t="9651" r="5285" b="3439"/>
          <a:stretch/>
        </p:blipFill>
        <p:spPr>
          <a:xfrm>
            <a:off x="0" y="1763579"/>
            <a:ext cx="9144000" cy="4886603"/>
          </a:xfrm>
          <a:prstGeom prst="rect">
            <a:avLst/>
          </a:prstGeom>
        </p:spPr>
      </p:pic>
      <p:sp>
        <p:nvSpPr>
          <p:cNvPr id="2" name="Title 1"/>
          <p:cNvSpPr>
            <a:spLocks noGrp="1"/>
          </p:cNvSpPr>
          <p:nvPr>
            <p:ph type="title"/>
          </p:nvPr>
        </p:nvSpPr>
        <p:spPr/>
        <p:txBody>
          <a:bodyPr/>
          <a:lstStyle/>
          <a:p>
            <a:r>
              <a:rPr lang="en-US" dirty="0"/>
              <a:t>Graphite</a:t>
            </a:r>
          </a:p>
        </p:txBody>
      </p:sp>
      <p:sp>
        <p:nvSpPr>
          <p:cNvPr id="8" name="TextBox 7"/>
          <p:cNvSpPr txBox="1"/>
          <p:nvPr/>
        </p:nvSpPr>
        <p:spPr>
          <a:xfrm>
            <a:off x="1046252" y="919291"/>
            <a:ext cx="966931" cy="341632"/>
          </a:xfrm>
          <a:prstGeom prst="rect">
            <a:avLst/>
          </a:prstGeom>
          <a:noFill/>
        </p:spPr>
        <p:txBody>
          <a:bodyPr wrap="none" rtlCol="0">
            <a:spAutoFit/>
          </a:bodyPr>
          <a:lstStyle/>
          <a:p>
            <a:pPr algn="ctr">
              <a:lnSpc>
                <a:spcPct val="90000"/>
              </a:lnSpc>
            </a:pPr>
            <a:r>
              <a:rPr lang="en-US" dirty="0"/>
              <a:t>VISION</a:t>
            </a:r>
          </a:p>
        </p:txBody>
      </p:sp>
      <p:sp>
        <p:nvSpPr>
          <p:cNvPr id="9" name="Rectangle 8"/>
          <p:cNvSpPr/>
          <p:nvPr/>
        </p:nvSpPr>
        <p:spPr>
          <a:xfrm>
            <a:off x="3585161" y="856204"/>
            <a:ext cx="2613755" cy="369332"/>
          </a:xfrm>
          <a:prstGeom prst="rect">
            <a:avLst/>
          </a:prstGeom>
        </p:spPr>
        <p:txBody>
          <a:bodyPr wrap="square">
            <a:spAutoFit/>
          </a:bodyPr>
          <a:lstStyle/>
          <a:p>
            <a:r>
              <a:rPr lang="en-US"/>
              <a:t>S(</a:t>
            </a:r>
            <a:r>
              <a:rPr lang="en-US" dirty="0" err="1"/>
              <a:t>Q,</a:t>
            </a:r>
            <a:r>
              <a:rPr lang="en-US" dirty="0" err="1">
                <a:latin typeface="Symbol" charset="2"/>
                <a:ea typeface="Symbol" charset="2"/>
                <a:cs typeface="Symbol" charset="2"/>
              </a:rPr>
              <a:t>w</a:t>
            </a:r>
            <a:r>
              <a:rPr lang="en-US" dirty="0"/>
              <a:t>) Map </a:t>
            </a:r>
          </a:p>
        </p:txBody>
      </p:sp>
      <p:sp>
        <p:nvSpPr>
          <p:cNvPr id="10" name="TextBox 9"/>
          <p:cNvSpPr txBox="1"/>
          <p:nvPr/>
        </p:nvSpPr>
        <p:spPr>
          <a:xfrm>
            <a:off x="7499969" y="923349"/>
            <a:ext cx="1236236" cy="840230"/>
          </a:xfrm>
          <a:prstGeom prst="rect">
            <a:avLst/>
          </a:prstGeom>
          <a:noFill/>
        </p:spPr>
        <p:txBody>
          <a:bodyPr wrap="none" rtlCol="0">
            <a:spAutoFit/>
          </a:bodyPr>
          <a:lstStyle/>
          <a:p>
            <a:pPr algn="ctr">
              <a:lnSpc>
                <a:spcPct val="90000"/>
              </a:lnSpc>
            </a:pPr>
            <a:r>
              <a:rPr lang="en-US" dirty="0"/>
              <a:t>SEQUOIA</a:t>
            </a:r>
          </a:p>
          <a:p>
            <a:pPr algn="ctr">
              <a:lnSpc>
                <a:spcPct val="90000"/>
              </a:lnSpc>
            </a:pPr>
            <a:r>
              <a:rPr lang="en-US" dirty="0"/>
              <a:t>ARCS</a:t>
            </a:r>
          </a:p>
          <a:p>
            <a:pPr algn="ctr">
              <a:lnSpc>
                <a:spcPct val="90000"/>
              </a:lnSpc>
            </a:pPr>
            <a:r>
              <a:rPr lang="en-US" dirty="0" err="1"/>
              <a:t>etc</a:t>
            </a:r>
            <a:endParaRPr lang="en-US" dirty="0"/>
          </a:p>
        </p:txBody>
      </p:sp>
    </p:spTree>
    <p:extLst>
      <p:ext uri="{BB962C8B-B14F-4D97-AF65-F5344CB8AC3E}">
        <p14:creationId xmlns:p14="http://schemas.microsoft.com/office/powerpoint/2010/main" val="1165274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00578" y="1854820"/>
            <a:ext cx="6542844" cy="2086725"/>
          </a:xfrm>
          <a:prstGeom prst="rect">
            <a:avLst/>
          </a:prstGeom>
          <a:noFill/>
        </p:spPr>
        <p:txBody>
          <a:bodyPr wrap="square" rtlCol="0">
            <a:spAutoFit/>
          </a:bodyPr>
          <a:lstStyle/>
          <a:p>
            <a:pPr algn="ctr">
              <a:lnSpc>
                <a:spcPct val="90000"/>
              </a:lnSpc>
            </a:pPr>
            <a:r>
              <a:rPr lang="en-US" sz="3600" b="1" dirty="0">
                <a:solidFill>
                  <a:schemeClr val="tx2"/>
                </a:solidFill>
              </a:rPr>
              <a:t>The modeling effort at VISION has been supported by two LDRD projects: </a:t>
            </a:r>
            <a:r>
              <a:rPr lang="en-US" sz="3600" b="1" dirty="0" err="1">
                <a:solidFill>
                  <a:schemeClr val="tx2"/>
                </a:solidFill>
              </a:rPr>
              <a:t>VirtuES</a:t>
            </a:r>
            <a:r>
              <a:rPr lang="en-US" sz="3600" b="1" dirty="0">
                <a:solidFill>
                  <a:schemeClr val="tx2"/>
                </a:solidFill>
              </a:rPr>
              <a:t> and ICE-MAN</a:t>
            </a:r>
          </a:p>
        </p:txBody>
      </p:sp>
    </p:spTree>
    <p:extLst>
      <p:ext uri="{BB962C8B-B14F-4D97-AF65-F5344CB8AC3E}">
        <p14:creationId xmlns:p14="http://schemas.microsoft.com/office/powerpoint/2010/main" val="1806030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385" y="253529"/>
            <a:ext cx="8628678" cy="408830"/>
          </a:xfrm>
        </p:spPr>
        <p:txBody>
          <a:bodyPr/>
          <a:lstStyle/>
          <a:p>
            <a:r>
              <a:rPr lang="en-US" sz="2400" dirty="0"/>
              <a:t>High throughput: INS in minutes</a:t>
            </a:r>
          </a:p>
        </p:txBody>
      </p:sp>
      <p:sp>
        <p:nvSpPr>
          <p:cNvPr id="6" name="TextBox 5"/>
          <p:cNvSpPr txBox="1"/>
          <p:nvPr/>
        </p:nvSpPr>
        <p:spPr>
          <a:xfrm>
            <a:off x="4916158" y="4766492"/>
            <a:ext cx="3891492" cy="1631216"/>
          </a:xfrm>
          <a:prstGeom prst="rect">
            <a:avLst/>
          </a:prstGeom>
          <a:noFill/>
        </p:spPr>
        <p:txBody>
          <a:bodyPr wrap="square" rtlCol="0">
            <a:spAutoFit/>
          </a:bodyPr>
          <a:lstStyle/>
          <a:p>
            <a:r>
              <a:rPr lang="en-US" sz="2000" dirty="0">
                <a:solidFill>
                  <a:srgbClr val="002060"/>
                </a:solidFill>
                <a:latin typeface="Comic Sans MS" panose="030F0702030302020204" pitchFamily="66" charset="0"/>
              </a:rPr>
              <a:t>With 14 inelastic banks and 16 diffraction banks, VISION has the highest data rate of up to millions of events per second.</a:t>
            </a:r>
          </a:p>
        </p:txBody>
      </p:sp>
      <p:pic>
        <p:nvPicPr>
          <p:cNvPr id="8" name="Picture 7"/>
          <p:cNvPicPr>
            <a:picLocks noChangeAspect="1"/>
          </p:cNvPicPr>
          <p:nvPr/>
        </p:nvPicPr>
        <p:blipFill>
          <a:blip r:embed="rId2"/>
          <a:stretch>
            <a:fillRect/>
          </a:stretch>
        </p:blipFill>
        <p:spPr>
          <a:xfrm>
            <a:off x="193385" y="4427840"/>
            <a:ext cx="4589128" cy="2328308"/>
          </a:xfrm>
          <a:prstGeom prst="rect">
            <a:avLst/>
          </a:prstGeom>
        </p:spPr>
      </p:pic>
      <p:pic>
        <p:nvPicPr>
          <p:cNvPr id="9" name="Picture 8"/>
          <p:cNvPicPr>
            <a:picLocks noChangeAspect="1"/>
          </p:cNvPicPr>
          <p:nvPr/>
        </p:nvPicPr>
        <p:blipFill>
          <a:blip r:embed="rId3"/>
          <a:stretch>
            <a:fillRect/>
          </a:stretch>
        </p:blipFill>
        <p:spPr>
          <a:xfrm>
            <a:off x="417792" y="642481"/>
            <a:ext cx="7275090" cy="3691039"/>
          </a:xfrm>
          <a:prstGeom prst="rect">
            <a:avLst/>
          </a:prstGeom>
        </p:spPr>
      </p:pic>
    </p:spTree>
    <p:extLst>
      <p:ext uri="{BB962C8B-B14F-4D97-AF65-F5344CB8AC3E}">
        <p14:creationId xmlns:p14="http://schemas.microsoft.com/office/powerpoint/2010/main" val="42244655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204" y="76200"/>
            <a:ext cx="8229600" cy="484748"/>
          </a:xfrm>
        </p:spPr>
        <p:txBody>
          <a:bodyPr/>
          <a:lstStyle/>
          <a:p>
            <a:r>
              <a:rPr lang="en-US" dirty="0"/>
              <a:t>Peak fitting: elastic peak</a:t>
            </a: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33400"/>
            <a:ext cx="4168103" cy="3124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609600"/>
            <a:ext cx="4114800" cy="3091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3814763"/>
            <a:ext cx="4070620" cy="30529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98" y="3701260"/>
            <a:ext cx="4174203" cy="3119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3200400" y="4572000"/>
            <a:ext cx="2895600" cy="1754326"/>
          </a:xfrm>
          <a:prstGeom prst="rect">
            <a:avLst/>
          </a:prstGeom>
          <a:solidFill>
            <a:schemeClr val="bg1"/>
          </a:solidFill>
        </p:spPr>
        <p:txBody>
          <a:bodyPr wrap="square" rtlCol="0">
            <a:spAutoFit/>
          </a:bodyPr>
          <a:lstStyle/>
          <a:p>
            <a:r>
              <a:rPr lang="en-US" sz="1200" dirty="0" err="1"/>
              <a:t>DeltaX</a:t>
            </a:r>
            <a:r>
              <a:rPr lang="en-US" sz="1200" dirty="0"/>
              <a:t>=1</a:t>
            </a:r>
          </a:p>
          <a:p>
            <a:r>
              <a:rPr lang="en-US" sz="1200" dirty="0"/>
              <a:t>Center of mass from data: 20525.8</a:t>
            </a:r>
          </a:p>
          <a:p>
            <a:r>
              <a:rPr lang="en-US" sz="1200" dirty="0"/>
              <a:t>Full Gaussian peak position: 20524.1</a:t>
            </a:r>
          </a:p>
          <a:p>
            <a:r>
              <a:rPr lang="en-US" sz="1200" dirty="0"/>
              <a:t>Half Gaussian peak position: 20485.2</a:t>
            </a:r>
          </a:p>
          <a:p>
            <a:endParaRPr lang="en-US" sz="1200" dirty="0"/>
          </a:p>
          <a:p>
            <a:r>
              <a:rPr lang="en-US" sz="1200" dirty="0" err="1"/>
              <a:t>DeltaX</a:t>
            </a:r>
            <a:r>
              <a:rPr lang="en-US" sz="1200" dirty="0"/>
              <a:t>=10</a:t>
            </a:r>
          </a:p>
          <a:p>
            <a:r>
              <a:rPr lang="en-US" sz="1200" dirty="0"/>
              <a:t>Center of mass from data: 20521.4</a:t>
            </a:r>
          </a:p>
          <a:p>
            <a:r>
              <a:rPr lang="en-US" sz="1200" dirty="0"/>
              <a:t>Full Gaussian peak position: 20524.2</a:t>
            </a:r>
          </a:p>
          <a:p>
            <a:r>
              <a:rPr lang="en-US" sz="1200" dirty="0"/>
              <a:t>Half Gaussian peak position: 20494.5</a:t>
            </a:r>
          </a:p>
        </p:txBody>
      </p:sp>
    </p:spTree>
    <p:extLst>
      <p:ext uri="{BB962C8B-B14F-4D97-AF65-F5344CB8AC3E}">
        <p14:creationId xmlns:p14="http://schemas.microsoft.com/office/powerpoint/2010/main" val="18659218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Peak fitting: inelastic peak</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4" y="1149080"/>
            <a:ext cx="4400458" cy="3276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381000" y="5020270"/>
            <a:ext cx="4572000" cy="923330"/>
          </a:xfrm>
          <a:prstGeom prst="rect">
            <a:avLst/>
          </a:prstGeom>
        </p:spPr>
        <p:txBody>
          <a:bodyPr>
            <a:spAutoFit/>
          </a:bodyPr>
          <a:lstStyle/>
          <a:p>
            <a:r>
              <a:rPr lang="en-US" dirty="0" err="1"/>
              <a:t>DeltaX</a:t>
            </a:r>
            <a:r>
              <a:rPr lang="en-US" dirty="0"/>
              <a:t>=1</a:t>
            </a:r>
          </a:p>
          <a:p>
            <a:r>
              <a:rPr lang="en-US" dirty="0"/>
              <a:t>Center of mass from data: 5283.1</a:t>
            </a:r>
          </a:p>
          <a:p>
            <a:r>
              <a:rPr lang="en-US" dirty="0"/>
              <a:t>Full Gaussian peak position: 5271.3</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8292" y="1139352"/>
            <a:ext cx="4652912" cy="354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4953000" y="5029200"/>
            <a:ext cx="4118204" cy="923330"/>
          </a:xfrm>
          <a:prstGeom prst="rect">
            <a:avLst/>
          </a:prstGeom>
        </p:spPr>
        <p:txBody>
          <a:bodyPr wrap="square">
            <a:spAutoFit/>
          </a:bodyPr>
          <a:lstStyle/>
          <a:p>
            <a:r>
              <a:rPr lang="en-US" dirty="0" err="1"/>
              <a:t>DeltaX</a:t>
            </a:r>
            <a:r>
              <a:rPr lang="en-US" dirty="0"/>
              <a:t>=1</a:t>
            </a:r>
          </a:p>
          <a:p>
            <a:r>
              <a:rPr lang="en-US" dirty="0"/>
              <a:t>Center of mass from data: 5270.9</a:t>
            </a:r>
          </a:p>
          <a:p>
            <a:r>
              <a:rPr lang="en-US" dirty="0"/>
              <a:t>Full Gaussian peak position: 5271.7</a:t>
            </a:r>
          </a:p>
        </p:txBody>
      </p:sp>
    </p:spTree>
    <p:extLst>
      <p:ext uri="{BB962C8B-B14F-4D97-AF65-F5344CB8AC3E}">
        <p14:creationId xmlns:p14="http://schemas.microsoft.com/office/powerpoint/2010/main" val="18895968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2024" y="96228"/>
            <a:ext cx="8636290" cy="484748"/>
          </a:xfrm>
        </p:spPr>
        <p:txBody>
          <a:bodyPr/>
          <a:lstStyle/>
          <a:p>
            <a:r>
              <a:rPr lang="en-US" dirty="0"/>
              <a:t>Fitting the </a:t>
            </a:r>
            <a:r>
              <a:rPr lang="en-US" dirty="0" err="1"/>
              <a:t>Ef</a:t>
            </a:r>
            <a:r>
              <a:rPr lang="en-US" dirty="0"/>
              <a:t> and L2 curves</a:t>
            </a:r>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51" y="609600"/>
            <a:ext cx="4531034" cy="3652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413" y="533400"/>
            <a:ext cx="4488387" cy="36477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4384029"/>
            <a:ext cx="3200400" cy="24739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7800" y="4320174"/>
            <a:ext cx="3276600" cy="2537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53033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204" y="177114"/>
            <a:ext cx="8727996" cy="877163"/>
          </a:xfrm>
        </p:spPr>
        <p:txBody>
          <a:bodyPr/>
          <a:lstStyle/>
          <a:p>
            <a:r>
              <a:rPr lang="en-US" dirty="0"/>
              <a:t>Before and after calibration: elastic line</a:t>
            </a:r>
          </a:p>
        </p:txBody>
      </p:sp>
      <p:sp>
        <p:nvSpPr>
          <p:cNvPr id="3" name="Content Placeholder 2"/>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762000"/>
            <a:ext cx="8686800" cy="58629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318436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7303" t="7240" r="13892" b="4380"/>
          <a:stretch/>
        </p:blipFill>
        <p:spPr>
          <a:xfrm>
            <a:off x="6716886" y="2505774"/>
            <a:ext cx="1830063" cy="1904072"/>
          </a:xfrm>
          <a:prstGeom prst="rect">
            <a:avLst/>
          </a:prstGeom>
        </p:spPr>
      </p:pic>
      <p:sp>
        <p:nvSpPr>
          <p:cNvPr id="3" name="TextBox 2"/>
          <p:cNvSpPr txBox="1"/>
          <p:nvPr/>
        </p:nvSpPr>
        <p:spPr>
          <a:xfrm>
            <a:off x="228598" y="6103644"/>
            <a:ext cx="3717238" cy="600164"/>
          </a:xfrm>
          <a:prstGeom prst="rect">
            <a:avLst/>
          </a:prstGeom>
          <a:noFill/>
        </p:spPr>
        <p:txBody>
          <a:bodyPr wrap="square" rtlCol="0">
            <a:spAutoFit/>
          </a:bodyPr>
          <a:lstStyle/>
          <a:p>
            <a:pPr marL="0" lvl="1" algn="just"/>
            <a:r>
              <a:rPr lang="en-US" sz="1100" dirty="0">
                <a:solidFill>
                  <a:srgbClr val="106636"/>
                </a:solidFill>
              </a:rPr>
              <a:t>M.E. Casco, Y.Q. Cheng, L.L. Daemen, D. </a:t>
            </a:r>
            <a:r>
              <a:rPr lang="en-US" sz="1100" dirty="0" err="1">
                <a:solidFill>
                  <a:srgbClr val="106636"/>
                </a:solidFill>
              </a:rPr>
              <a:t>Fairén</a:t>
            </a:r>
            <a:r>
              <a:rPr lang="en-US" sz="1100" dirty="0">
                <a:solidFill>
                  <a:srgbClr val="106636"/>
                </a:solidFill>
              </a:rPr>
              <a:t>-Jiménez, E.V. Ramos-</a:t>
            </a:r>
            <a:r>
              <a:rPr lang="en-US" sz="1100" dirty="0" err="1">
                <a:solidFill>
                  <a:srgbClr val="106636"/>
                </a:solidFill>
              </a:rPr>
              <a:t>Fernández</a:t>
            </a:r>
            <a:r>
              <a:rPr lang="en-US" sz="1100" dirty="0">
                <a:solidFill>
                  <a:srgbClr val="106636"/>
                </a:solidFill>
              </a:rPr>
              <a:t>, A.J. Ramirez-Cuesta, and J. Silvestre-</a:t>
            </a:r>
            <a:r>
              <a:rPr lang="en-US" sz="1100" dirty="0" err="1">
                <a:solidFill>
                  <a:srgbClr val="106636"/>
                </a:solidFill>
              </a:rPr>
              <a:t>Albero</a:t>
            </a:r>
            <a:r>
              <a:rPr lang="en-US" sz="1100" dirty="0">
                <a:solidFill>
                  <a:srgbClr val="106636"/>
                </a:solidFill>
              </a:rPr>
              <a:t>, Chem. Comm. (2016) 52, 3639</a:t>
            </a:r>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92867"/>
            <a:ext cx="4696131" cy="3671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18839" t="14364" r="18965" b="13989"/>
          <a:stretch/>
        </p:blipFill>
        <p:spPr>
          <a:xfrm>
            <a:off x="6796318" y="649452"/>
            <a:ext cx="1671197" cy="1785945"/>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18189" t="14364" r="17006" b="13989"/>
          <a:stretch/>
        </p:blipFill>
        <p:spPr>
          <a:xfrm>
            <a:off x="4749359" y="611287"/>
            <a:ext cx="1741303" cy="1785945"/>
          </a:xfrm>
          <a:prstGeom prst="rect">
            <a:avLst/>
          </a:prstGeom>
        </p:spPr>
      </p:pic>
      <p:sp>
        <p:nvSpPr>
          <p:cNvPr id="7" name="Rounded Rectangle 6"/>
          <p:cNvSpPr/>
          <p:nvPr/>
        </p:nvSpPr>
        <p:spPr>
          <a:xfrm>
            <a:off x="5340283" y="1171899"/>
            <a:ext cx="532174" cy="664719"/>
          </a:xfrm>
          <a:prstGeom prst="round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7390018" y="1210064"/>
            <a:ext cx="483795" cy="664719"/>
          </a:xfrm>
          <a:prstGeom prst="round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rotWithShape="1">
          <a:blip r:embed="rId6" cstate="print">
            <a:extLst>
              <a:ext uri="{28A0092B-C50C-407E-A947-70E740481C1C}">
                <a14:useLocalDpi xmlns:a14="http://schemas.microsoft.com/office/drawing/2010/main" val="0"/>
              </a:ext>
            </a:extLst>
          </a:blip>
          <a:srcRect l="7393" t="7240" r="10722" b="7020"/>
          <a:stretch/>
        </p:blipFill>
        <p:spPr>
          <a:xfrm>
            <a:off x="4655567" y="2534220"/>
            <a:ext cx="1901607" cy="1847180"/>
          </a:xfrm>
          <a:prstGeom prst="rect">
            <a:avLst/>
          </a:prstGeom>
        </p:spPr>
      </p:pic>
      <p:sp>
        <p:nvSpPr>
          <p:cNvPr id="11" name="TextBox 10"/>
          <p:cNvSpPr txBox="1"/>
          <p:nvPr/>
        </p:nvSpPr>
        <p:spPr>
          <a:xfrm>
            <a:off x="193385" y="5820878"/>
            <a:ext cx="4409715" cy="307777"/>
          </a:xfrm>
          <a:prstGeom prst="rect">
            <a:avLst/>
          </a:prstGeom>
          <a:noFill/>
        </p:spPr>
        <p:txBody>
          <a:bodyPr wrap="square" rtlCol="0">
            <a:spAutoFit/>
          </a:bodyPr>
          <a:lstStyle/>
          <a:p>
            <a:r>
              <a:rPr lang="en-US" sz="1400" dirty="0">
                <a:solidFill>
                  <a:srgbClr val="000000"/>
                </a:solidFill>
              </a:rPr>
              <a:t>Structure of blank ZIF-8 and ZIF-8 loaded with N</a:t>
            </a:r>
            <a:r>
              <a:rPr lang="en-US" sz="1400" baseline="-25000" dirty="0">
                <a:solidFill>
                  <a:srgbClr val="000000"/>
                </a:solidFill>
              </a:rPr>
              <a:t>2</a:t>
            </a:r>
            <a:r>
              <a:rPr lang="en-US" sz="1400" dirty="0">
                <a:solidFill>
                  <a:srgbClr val="000000"/>
                </a:solidFill>
              </a:rPr>
              <a:t>. </a:t>
            </a:r>
          </a:p>
        </p:txBody>
      </p:sp>
      <p:sp>
        <p:nvSpPr>
          <p:cNvPr id="12" name="TextBox 11"/>
          <p:cNvSpPr txBox="1"/>
          <p:nvPr/>
        </p:nvSpPr>
        <p:spPr>
          <a:xfrm>
            <a:off x="212560" y="4844059"/>
            <a:ext cx="4098430" cy="523220"/>
          </a:xfrm>
          <a:prstGeom prst="rect">
            <a:avLst/>
          </a:prstGeom>
          <a:noFill/>
        </p:spPr>
        <p:txBody>
          <a:bodyPr wrap="square" rtlCol="0">
            <a:spAutoFit/>
          </a:bodyPr>
          <a:lstStyle/>
          <a:p>
            <a:r>
              <a:rPr lang="en-US" sz="1400" dirty="0">
                <a:solidFill>
                  <a:srgbClr val="000000"/>
                </a:solidFill>
              </a:rPr>
              <a:t>Measured (upper panel) and simulated (lower panel) INS spectra of blank ZIF-8 and ZIF-8+N2. </a:t>
            </a:r>
          </a:p>
        </p:txBody>
      </p:sp>
      <p:sp>
        <p:nvSpPr>
          <p:cNvPr id="14" name="Title 13"/>
          <p:cNvSpPr>
            <a:spLocks noGrp="1"/>
          </p:cNvSpPr>
          <p:nvPr>
            <p:ph type="title"/>
          </p:nvPr>
        </p:nvSpPr>
        <p:spPr>
          <a:xfrm>
            <a:off x="58723" y="253529"/>
            <a:ext cx="8976220" cy="617733"/>
          </a:xfrm>
        </p:spPr>
        <p:txBody>
          <a:bodyPr/>
          <a:lstStyle/>
          <a:p>
            <a:r>
              <a:rPr lang="en-US" sz="2000" dirty="0"/>
              <a:t>Integrated modeling: peak assignment and data interpretation</a:t>
            </a:r>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55567" y="4412611"/>
            <a:ext cx="2130874" cy="2409064"/>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786441" y="4412611"/>
            <a:ext cx="2130874" cy="2409064"/>
          </a:xfrm>
          <a:prstGeom prst="rect">
            <a:avLst/>
          </a:prstGeom>
        </p:spPr>
      </p:pic>
      <p:sp>
        <p:nvSpPr>
          <p:cNvPr id="13" name="TextBox 12"/>
          <p:cNvSpPr txBox="1"/>
          <p:nvPr/>
        </p:nvSpPr>
        <p:spPr>
          <a:xfrm>
            <a:off x="5066950" y="2321731"/>
            <a:ext cx="1098958" cy="258532"/>
          </a:xfrm>
          <a:prstGeom prst="rect">
            <a:avLst/>
          </a:prstGeom>
          <a:noFill/>
        </p:spPr>
        <p:txBody>
          <a:bodyPr wrap="square" rtlCol="0">
            <a:spAutoFit/>
          </a:bodyPr>
          <a:lstStyle/>
          <a:p>
            <a:pPr algn="ctr">
              <a:lnSpc>
                <a:spcPct val="90000"/>
              </a:lnSpc>
            </a:pPr>
            <a:r>
              <a:rPr lang="en-US" sz="1200" dirty="0"/>
              <a:t>Gate closed</a:t>
            </a:r>
          </a:p>
        </p:txBody>
      </p:sp>
      <p:sp>
        <p:nvSpPr>
          <p:cNvPr id="17" name="TextBox 16"/>
          <p:cNvSpPr txBox="1"/>
          <p:nvPr/>
        </p:nvSpPr>
        <p:spPr>
          <a:xfrm>
            <a:off x="7157207" y="2321731"/>
            <a:ext cx="1098958" cy="258532"/>
          </a:xfrm>
          <a:prstGeom prst="rect">
            <a:avLst/>
          </a:prstGeom>
          <a:noFill/>
        </p:spPr>
        <p:txBody>
          <a:bodyPr wrap="square" rtlCol="0">
            <a:spAutoFit/>
          </a:bodyPr>
          <a:lstStyle/>
          <a:p>
            <a:pPr algn="ctr">
              <a:lnSpc>
                <a:spcPct val="90000"/>
              </a:lnSpc>
            </a:pPr>
            <a:r>
              <a:rPr lang="en-US" sz="1200" dirty="0"/>
              <a:t>Gate open</a:t>
            </a:r>
          </a:p>
        </p:txBody>
      </p:sp>
      <p:sp>
        <p:nvSpPr>
          <p:cNvPr id="18" name="TextBox 17"/>
          <p:cNvSpPr txBox="1"/>
          <p:nvPr/>
        </p:nvSpPr>
        <p:spPr>
          <a:xfrm>
            <a:off x="6014906" y="4122868"/>
            <a:ext cx="696286" cy="258532"/>
          </a:xfrm>
          <a:prstGeom prst="rect">
            <a:avLst/>
          </a:prstGeom>
          <a:noFill/>
        </p:spPr>
        <p:txBody>
          <a:bodyPr wrap="square" rtlCol="0">
            <a:spAutoFit/>
          </a:bodyPr>
          <a:lstStyle/>
          <a:p>
            <a:pPr algn="ctr">
              <a:lnSpc>
                <a:spcPct val="90000"/>
              </a:lnSpc>
            </a:pPr>
            <a:r>
              <a:rPr lang="en-US" sz="1200" dirty="0">
                <a:solidFill>
                  <a:srgbClr val="000000"/>
                </a:solidFill>
              </a:rPr>
              <a:t>2.9 Å</a:t>
            </a:r>
            <a:endParaRPr lang="en-US" sz="1200" dirty="0"/>
          </a:p>
        </p:txBody>
      </p:sp>
      <p:sp>
        <p:nvSpPr>
          <p:cNvPr id="19" name="TextBox 18"/>
          <p:cNvSpPr txBox="1"/>
          <p:nvPr/>
        </p:nvSpPr>
        <p:spPr>
          <a:xfrm>
            <a:off x="8046440" y="4111362"/>
            <a:ext cx="696286" cy="258532"/>
          </a:xfrm>
          <a:prstGeom prst="rect">
            <a:avLst/>
          </a:prstGeom>
          <a:noFill/>
        </p:spPr>
        <p:txBody>
          <a:bodyPr wrap="square" rtlCol="0">
            <a:spAutoFit/>
          </a:bodyPr>
          <a:lstStyle/>
          <a:p>
            <a:pPr algn="ctr">
              <a:lnSpc>
                <a:spcPct val="90000"/>
              </a:lnSpc>
            </a:pPr>
            <a:r>
              <a:rPr lang="en-US" sz="1200" dirty="0">
                <a:solidFill>
                  <a:srgbClr val="000000"/>
                </a:solidFill>
              </a:rPr>
              <a:t>3.4 Å</a:t>
            </a:r>
            <a:endParaRPr lang="en-US" sz="1200" dirty="0"/>
          </a:p>
        </p:txBody>
      </p:sp>
      <p:cxnSp>
        <p:nvCxnSpPr>
          <p:cNvPr id="21" name="Straight Arrow Connector 20"/>
          <p:cNvCxnSpPr/>
          <p:nvPr/>
        </p:nvCxnSpPr>
        <p:spPr>
          <a:xfrm flipH="1" flipV="1">
            <a:off x="5503178" y="3389152"/>
            <a:ext cx="662730" cy="8514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7593435" y="3295856"/>
            <a:ext cx="662730" cy="8514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57129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829" y="3130475"/>
            <a:ext cx="4531452" cy="35430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800091" y="3189039"/>
            <a:ext cx="609600" cy="276999"/>
          </a:xfrm>
          <a:prstGeom prst="rect">
            <a:avLst/>
          </a:prstGeom>
          <a:noFill/>
        </p:spPr>
        <p:txBody>
          <a:bodyPr wrap="square" rtlCol="0">
            <a:spAutoFit/>
          </a:bodyPr>
          <a:lstStyle/>
          <a:p>
            <a:r>
              <a:rPr lang="en-US" sz="1200" dirty="0"/>
              <a:t>M1</a:t>
            </a:r>
          </a:p>
        </p:txBody>
      </p:sp>
      <p:sp>
        <p:nvSpPr>
          <p:cNvPr id="11" name="TextBox 10"/>
          <p:cNvSpPr txBox="1"/>
          <p:nvPr/>
        </p:nvSpPr>
        <p:spPr>
          <a:xfrm>
            <a:off x="1058401" y="3466039"/>
            <a:ext cx="609600" cy="276999"/>
          </a:xfrm>
          <a:prstGeom prst="rect">
            <a:avLst/>
          </a:prstGeom>
          <a:noFill/>
        </p:spPr>
        <p:txBody>
          <a:bodyPr wrap="square" rtlCol="0">
            <a:spAutoFit/>
          </a:bodyPr>
          <a:lstStyle/>
          <a:p>
            <a:r>
              <a:rPr lang="en-US" sz="1200" dirty="0"/>
              <a:t>M1’</a:t>
            </a:r>
          </a:p>
        </p:txBody>
      </p:sp>
      <p:sp>
        <p:nvSpPr>
          <p:cNvPr id="12" name="TextBox 11"/>
          <p:cNvSpPr txBox="1"/>
          <p:nvPr/>
        </p:nvSpPr>
        <p:spPr>
          <a:xfrm>
            <a:off x="1476803" y="3945365"/>
            <a:ext cx="609600" cy="276999"/>
          </a:xfrm>
          <a:prstGeom prst="rect">
            <a:avLst/>
          </a:prstGeom>
          <a:noFill/>
        </p:spPr>
        <p:txBody>
          <a:bodyPr wrap="square" rtlCol="0">
            <a:spAutoFit/>
          </a:bodyPr>
          <a:lstStyle/>
          <a:p>
            <a:r>
              <a:rPr lang="en-US" sz="1200" dirty="0"/>
              <a:t>M2</a:t>
            </a:r>
          </a:p>
        </p:txBody>
      </p:sp>
      <p:sp>
        <p:nvSpPr>
          <p:cNvPr id="13" name="TextBox 12"/>
          <p:cNvSpPr txBox="1"/>
          <p:nvPr/>
        </p:nvSpPr>
        <p:spPr>
          <a:xfrm>
            <a:off x="1896252" y="4034107"/>
            <a:ext cx="609600" cy="276999"/>
          </a:xfrm>
          <a:prstGeom prst="rect">
            <a:avLst/>
          </a:prstGeom>
          <a:noFill/>
        </p:spPr>
        <p:txBody>
          <a:bodyPr wrap="square" rtlCol="0">
            <a:spAutoFit/>
          </a:bodyPr>
          <a:lstStyle/>
          <a:p>
            <a:r>
              <a:rPr lang="en-US" sz="1200" dirty="0"/>
              <a:t>M3</a:t>
            </a:r>
          </a:p>
        </p:txBody>
      </p:sp>
      <p:sp>
        <p:nvSpPr>
          <p:cNvPr id="14" name="TextBox 13"/>
          <p:cNvSpPr txBox="1"/>
          <p:nvPr/>
        </p:nvSpPr>
        <p:spPr>
          <a:xfrm>
            <a:off x="2514241" y="4222807"/>
            <a:ext cx="609600" cy="276999"/>
          </a:xfrm>
          <a:prstGeom prst="rect">
            <a:avLst/>
          </a:prstGeom>
          <a:noFill/>
        </p:spPr>
        <p:txBody>
          <a:bodyPr wrap="square" rtlCol="0">
            <a:spAutoFit/>
          </a:bodyPr>
          <a:lstStyle/>
          <a:p>
            <a:r>
              <a:rPr lang="en-US" sz="1200" dirty="0"/>
              <a:t>M4</a:t>
            </a:r>
          </a:p>
        </p:txBody>
      </p:sp>
      <p:sp>
        <p:nvSpPr>
          <p:cNvPr id="15" name="TextBox 14"/>
          <p:cNvSpPr txBox="1"/>
          <p:nvPr/>
        </p:nvSpPr>
        <p:spPr>
          <a:xfrm>
            <a:off x="2765910" y="4222807"/>
            <a:ext cx="609600" cy="276999"/>
          </a:xfrm>
          <a:prstGeom prst="rect">
            <a:avLst/>
          </a:prstGeom>
          <a:noFill/>
        </p:spPr>
        <p:txBody>
          <a:bodyPr wrap="square" rtlCol="0">
            <a:spAutoFit/>
          </a:bodyPr>
          <a:lstStyle/>
          <a:p>
            <a:r>
              <a:rPr lang="en-US" sz="1200" dirty="0"/>
              <a:t>M5</a:t>
            </a:r>
          </a:p>
        </p:txBody>
      </p:sp>
      <p:sp>
        <p:nvSpPr>
          <p:cNvPr id="16" name="TextBox 15"/>
          <p:cNvSpPr txBox="1"/>
          <p:nvPr/>
        </p:nvSpPr>
        <p:spPr>
          <a:xfrm>
            <a:off x="2967244" y="4075475"/>
            <a:ext cx="609600" cy="276999"/>
          </a:xfrm>
          <a:prstGeom prst="rect">
            <a:avLst/>
          </a:prstGeom>
          <a:noFill/>
        </p:spPr>
        <p:txBody>
          <a:bodyPr wrap="square" rtlCol="0">
            <a:spAutoFit/>
          </a:bodyPr>
          <a:lstStyle/>
          <a:p>
            <a:r>
              <a:rPr lang="en-US" sz="1200" dirty="0"/>
              <a:t>M6</a:t>
            </a:r>
          </a:p>
        </p:txBody>
      </p:sp>
      <p:sp>
        <p:nvSpPr>
          <p:cNvPr id="17" name="TextBox 16"/>
          <p:cNvSpPr txBox="1"/>
          <p:nvPr/>
        </p:nvSpPr>
        <p:spPr>
          <a:xfrm>
            <a:off x="3286023" y="4073821"/>
            <a:ext cx="609600" cy="276999"/>
          </a:xfrm>
          <a:prstGeom prst="rect">
            <a:avLst/>
          </a:prstGeom>
          <a:noFill/>
        </p:spPr>
        <p:txBody>
          <a:bodyPr wrap="square" rtlCol="0">
            <a:spAutoFit/>
          </a:bodyPr>
          <a:lstStyle/>
          <a:p>
            <a:r>
              <a:rPr lang="en-US" sz="1200" dirty="0"/>
              <a:t>M7</a:t>
            </a:r>
          </a:p>
        </p:txBody>
      </p:sp>
      <p:sp>
        <p:nvSpPr>
          <p:cNvPr id="18" name="TextBox 17"/>
          <p:cNvSpPr txBox="1"/>
          <p:nvPr/>
        </p:nvSpPr>
        <p:spPr>
          <a:xfrm>
            <a:off x="3825721" y="4118387"/>
            <a:ext cx="609600" cy="276999"/>
          </a:xfrm>
          <a:prstGeom prst="rect">
            <a:avLst/>
          </a:prstGeom>
          <a:noFill/>
        </p:spPr>
        <p:txBody>
          <a:bodyPr wrap="square" rtlCol="0">
            <a:spAutoFit/>
          </a:bodyPr>
          <a:lstStyle/>
          <a:p>
            <a:r>
              <a:rPr lang="en-US" sz="1200" dirty="0"/>
              <a:t>M8</a:t>
            </a:r>
          </a:p>
        </p:txBody>
      </p:sp>
      <p:sp>
        <p:nvSpPr>
          <p:cNvPr id="19" name="TextBox 18"/>
          <p:cNvSpPr txBox="1"/>
          <p:nvPr/>
        </p:nvSpPr>
        <p:spPr>
          <a:xfrm>
            <a:off x="4231515" y="4118386"/>
            <a:ext cx="609600" cy="276999"/>
          </a:xfrm>
          <a:prstGeom prst="rect">
            <a:avLst/>
          </a:prstGeom>
          <a:noFill/>
        </p:spPr>
        <p:txBody>
          <a:bodyPr wrap="square" rtlCol="0">
            <a:spAutoFit/>
          </a:bodyPr>
          <a:lstStyle/>
          <a:p>
            <a:r>
              <a:rPr lang="en-US" sz="1200" dirty="0"/>
              <a:t>M9</a:t>
            </a: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742" y="773185"/>
            <a:ext cx="2019300" cy="2019300"/>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8894" y="773185"/>
            <a:ext cx="2019300" cy="2019300"/>
          </a:xfrm>
          <a:prstGeom prst="rect">
            <a:avLst/>
          </a:prstGeom>
        </p:spPr>
      </p:pic>
      <p:graphicFrame>
        <p:nvGraphicFramePr>
          <p:cNvPr id="22" name="Table 21"/>
          <p:cNvGraphicFramePr>
            <a:graphicFrameLocks noGrp="1"/>
          </p:cNvGraphicFramePr>
          <p:nvPr>
            <p:extLst/>
          </p:nvPr>
        </p:nvGraphicFramePr>
        <p:xfrm>
          <a:off x="4724837" y="2891683"/>
          <a:ext cx="1995914" cy="3917239"/>
        </p:xfrm>
        <a:graphic>
          <a:graphicData uri="http://schemas.openxmlformats.org/drawingml/2006/table">
            <a:tbl>
              <a:tblPr firstRow="1" bandRow="1">
                <a:tableStyleId>{5C22544A-7EE6-4342-B048-85BDC9FD1C3A}</a:tableStyleId>
              </a:tblPr>
              <a:tblGrid>
                <a:gridCol w="620119">
                  <a:extLst>
                    <a:ext uri="{9D8B030D-6E8A-4147-A177-3AD203B41FA5}">
                      <a16:colId xmlns:a16="http://schemas.microsoft.com/office/drawing/2014/main" val="20000"/>
                    </a:ext>
                  </a:extLst>
                </a:gridCol>
                <a:gridCol w="1375795">
                  <a:extLst>
                    <a:ext uri="{9D8B030D-6E8A-4147-A177-3AD203B41FA5}">
                      <a16:colId xmlns:a16="http://schemas.microsoft.com/office/drawing/2014/main" val="20001"/>
                    </a:ext>
                  </a:extLst>
                </a:gridCol>
              </a:tblGrid>
              <a:tr h="263091">
                <a:tc>
                  <a:txBody>
                    <a:bodyPr/>
                    <a:lstStyle/>
                    <a:p>
                      <a:r>
                        <a:rPr lang="en-US" sz="1200" dirty="0"/>
                        <a:t>mode</a:t>
                      </a:r>
                    </a:p>
                  </a:txBody>
                  <a:tcPr/>
                </a:tc>
                <a:tc>
                  <a:txBody>
                    <a:bodyPr/>
                    <a:lstStyle/>
                    <a:p>
                      <a:r>
                        <a:rPr lang="en-US" sz="1200" dirty="0"/>
                        <a:t>description</a:t>
                      </a:r>
                    </a:p>
                  </a:txBody>
                  <a:tcPr/>
                </a:tc>
                <a:extLst>
                  <a:ext uri="{0D108BD9-81ED-4DB2-BD59-A6C34878D82A}">
                    <a16:rowId xmlns:a16="http://schemas.microsoft.com/office/drawing/2014/main" val="10000"/>
                  </a:ext>
                </a:extLst>
              </a:tr>
              <a:tr h="474331">
                <a:tc>
                  <a:txBody>
                    <a:bodyPr/>
                    <a:lstStyle/>
                    <a:p>
                      <a:r>
                        <a:rPr lang="en-US" sz="1200" dirty="0"/>
                        <a:t>M1</a:t>
                      </a:r>
                    </a:p>
                    <a:p>
                      <a:r>
                        <a:rPr lang="en-US" sz="1200" dirty="0"/>
                        <a:t>M1’</a:t>
                      </a:r>
                    </a:p>
                  </a:txBody>
                  <a:tcPr/>
                </a:tc>
                <a:tc>
                  <a:txBody>
                    <a:bodyPr/>
                    <a:lstStyle/>
                    <a:p>
                      <a:r>
                        <a:rPr lang="en-US" sz="1200" dirty="0"/>
                        <a:t>Methyl torsion</a:t>
                      </a:r>
                    </a:p>
                  </a:txBody>
                  <a:tcPr/>
                </a:tc>
                <a:extLst>
                  <a:ext uri="{0D108BD9-81ED-4DB2-BD59-A6C34878D82A}">
                    <a16:rowId xmlns:a16="http://schemas.microsoft.com/office/drawing/2014/main" val="10001"/>
                  </a:ext>
                </a:extLst>
              </a:tr>
              <a:tr h="375698">
                <a:tc>
                  <a:txBody>
                    <a:bodyPr/>
                    <a:lstStyle/>
                    <a:p>
                      <a:r>
                        <a:rPr lang="en-US" sz="1200" dirty="0"/>
                        <a:t>M2</a:t>
                      </a:r>
                    </a:p>
                  </a:txBody>
                  <a:tcPr/>
                </a:tc>
                <a:tc>
                  <a:txBody>
                    <a:bodyPr/>
                    <a:lstStyle/>
                    <a:p>
                      <a:r>
                        <a:rPr lang="en-US" sz="1200" dirty="0"/>
                        <a:t>Methyl bending</a:t>
                      </a:r>
                    </a:p>
                    <a:p>
                      <a:r>
                        <a:rPr lang="en-US" sz="1200" dirty="0"/>
                        <a:t>Out-of-plane</a:t>
                      </a:r>
                    </a:p>
                  </a:txBody>
                  <a:tcPr/>
                </a:tc>
                <a:extLst>
                  <a:ext uri="{0D108BD9-81ED-4DB2-BD59-A6C34878D82A}">
                    <a16:rowId xmlns:a16="http://schemas.microsoft.com/office/drawing/2014/main" val="10002"/>
                  </a:ext>
                </a:extLst>
              </a:tr>
              <a:tr h="375698">
                <a:tc>
                  <a:txBody>
                    <a:bodyPr/>
                    <a:lstStyle/>
                    <a:p>
                      <a:r>
                        <a:rPr lang="en-US" sz="1200" dirty="0"/>
                        <a:t>M3</a:t>
                      </a:r>
                    </a:p>
                  </a:txBody>
                  <a:tcPr/>
                </a:tc>
                <a:tc>
                  <a:txBody>
                    <a:bodyPr/>
                    <a:lstStyle/>
                    <a:p>
                      <a:r>
                        <a:rPr lang="en-US" sz="1200" dirty="0"/>
                        <a:t>Methyl bending</a:t>
                      </a:r>
                    </a:p>
                    <a:p>
                      <a:r>
                        <a:rPr lang="en-US" sz="1200" dirty="0"/>
                        <a:t>In-plane</a:t>
                      </a:r>
                    </a:p>
                  </a:txBody>
                  <a:tcPr/>
                </a:tc>
                <a:extLst>
                  <a:ext uri="{0D108BD9-81ED-4DB2-BD59-A6C34878D82A}">
                    <a16:rowId xmlns:a16="http://schemas.microsoft.com/office/drawing/2014/main" val="10003"/>
                  </a:ext>
                </a:extLst>
              </a:tr>
              <a:tr h="375698">
                <a:tc>
                  <a:txBody>
                    <a:bodyPr/>
                    <a:lstStyle/>
                    <a:p>
                      <a:r>
                        <a:rPr lang="en-US" sz="1200" dirty="0"/>
                        <a:t>M4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Ring deformation</a:t>
                      </a:r>
                    </a:p>
                  </a:txBody>
                  <a:tcPr/>
                </a:tc>
                <a:extLst>
                  <a:ext uri="{0D108BD9-81ED-4DB2-BD59-A6C34878D82A}">
                    <a16:rowId xmlns:a16="http://schemas.microsoft.com/office/drawing/2014/main" val="10004"/>
                  </a:ext>
                </a:extLst>
              </a:tr>
              <a:tr h="375698">
                <a:tc>
                  <a:txBody>
                    <a:bodyPr/>
                    <a:lstStyle/>
                    <a:p>
                      <a:r>
                        <a:rPr lang="en-US" sz="1200" dirty="0"/>
                        <a:t>M5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Ring deformation</a:t>
                      </a:r>
                    </a:p>
                  </a:txBody>
                  <a:tcPr/>
                </a:tc>
                <a:extLst>
                  <a:ext uri="{0D108BD9-81ED-4DB2-BD59-A6C34878D82A}">
                    <a16:rowId xmlns:a16="http://schemas.microsoft.com/office/drawing/2014/main" val="10005"/>
                  </a:ext>
                </a:extLst>
              </a:tr>
              <a:tr h="375698">
                <a:tc>
                  <a:txBody>
                    <a:bodyPr/>
                    <a:lstStyle/>
                    <a:p>
                      <a:r>
                        <a:rPr lang="en-US" sz="1200" dirty="0"/>
                        <a:t>M6</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C-H wagging</a:t>
                      </a:r>
                    </a:p>
                  </a:txBody>
                  <a:tcPr/>
                </a:tc>
                <a:extLst>
                  <a:ext uri="{0D108BD9-81ED-4DB2-BD59-A6C34878D82A}">
                    <a16:rowId xmlns:a16="http://schemas.microsoft.com/office/drawing/2014/main" val="10006"/>
                  </a:ext>
                </a:extLst>
              </a:tr>
              <a:tr h="375698">
                <a:tc>
                  <a:txBody>
                    <a:bodyPr/>
                    <a:lstStyle/>
                    <a:p>
                      <a:r>
                        <a:rPr lang="en-US" sz="1200" dirty="0"/>
                        <a:t>M7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C-H twisting</a:t>
                      </a:r>
                    </a:p>
                  </a:txBody>
                  <a:tcPr/>
                </a:tc>
                <a:extLst>
                  <a:ext uri="{0D108BD9-81ED-4DB2-BD59-A6C34878D82A}">
                    <a16:rowId xmlns:a16="http://schemas.microsoft.com/office/drawing/2014/main" val="10007"/>
                  </a:ext>
                </a:extLst>
              </a:tr>
              <a:tr h="375698">
                <a:tc>
                  <a:txBody>
                    <a:bodyPr/>
                    <a:lstStyle/>
                    <a:p>
                      <a:r>
                        <a:rPr lang="en-US" sz="1200" dirty="0"/>
                        <a:t>M8</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C-H bending</a:t>
                      </a:r>
                    </a:p>
                  </a:txBody>
                  <a:tcPr/>
                </a:tc>
                <a:extLst>
                  <a:ext uri="{0D108BD9-81ED-4DB2-BD59-A6C34878D82A}">
                    <a16:rowId xmlns:a16="http://schemas.microsoft.com/office/drawing/2014/main" val="10008"/>
                  </a:ext>
                </a:extLst>
              </a:tr>
              <a:tr h="375698">
                <a:tc>
                  <a:txBody>
                    <a:bodyPr/>
                    <a:lstStyle/>
                    <a:p>
                      <a:r>
                        <a:rPr lang="en-US" sz="1200" dirty="0"/>
                        <a:t>M9</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C-H rocking</a:t>
                      </a:r>
                    </a:p>
                  </a:txBody>
                  <a:tcPr/>
                </a:tc>
                <a:extLst>
                  <a:ext uri="{0D108BD9-81ED-4DB2-BD59-A6C34878D82A}">
                    <a16:rowId xmlns:a16="http://schemas.microsoft.com/office/drawing/2014/main" val="10009"/>
                  </a:ext>
                </a:extLst>
              </a:tr>
            </a:tbl>
          </a:graphicData>
        </a:graphic>
      </p:graphicFrame>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4837" y="773185"/>
            <a:ext cx="2019299" cy="2019299"/>
          </a:xfrm>
          <a:prstGeom prst="rect">
            <a:avLst/>
          </a:prstGeom>
        </p:spPr>
      </p:pic>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70405" y="773184"/>
            <a:ext cx="2019299" cy="2019299"/>
          </a:xfrm>
          <a:prstGeom prst="rect">
            <a:avLst/>
          </a:prstGeom>
        </p:spPr>
      </p:pic>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70404" y="2808654"/>
            <a:ext cx="2019299" cy="2019299"/>
          </a:xfrm>
          <a:prstGeom prst="rect">
            <a:avLst/>
          </a:prstGeom>
        </p:spPr>
      </p:pic>
      <p:pic>
        <p:nvPicPr>
          <p:cNvPr id="26" name="Picture 2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70404" y="4850303"/>
            <a:ext cx="2019299" cy="2019299"/>
          </a:xfrm>
          <a:prstGeom prst="rect">
            <a:avLst/>
          </a:prstGeom>
        </p:spPr>
      </p:pic>
      <p:sp>
        <p:nvSpPr>
          <p:cNvPr id="28" name="Title 13"/>
          <p:cNvSpPr>
            <a:spLocks noGrp="1"/>
          </p:cNvSpPr>
          <p:nvPr>
            <p:ph type="title"/>
          </p:nvPr>
        </p:nvSpPr>
        <p:spPr>
          <a:xfrm>
            <a:off x="58723" y="253529"/>
            <a:ext cx="8976220" cy="617733"/>
          </a:xfrm>
        </p:spPr>
        <p:txBody>
          <a:bodyPr/>
          <a:lstStyle/>
          <a:p>
            <a:r>
              <a:rPr lang="en-US" sz="2000" dirty="0"/>
              <a:t>Integrated modeling: peak assignment and data interpretation</a:t>
            </a:r>
          </a:p>
        </p:txBody>
      </p:sp>
      <p:sp>
        <p:nvSpPr>
          <p:cNvPr id="27" name="TextBox 26"/>
          <p:cNvSpPr txBox="1"/>
          <p:nvPr/>
        </p:nvSpPr>
        <p:spPr>
          <a:xfrm>
            <a:off x="1781603" y="2501354"/>
            <a:ext cx="609600" cy="276999"/>
          </a:xfrm>
          <a:prstGeom prst="rect">
            <a:avLst/>
          </a:prstGeom>
          <a:noFill/>
          <a:ln>
            <a:noFill/>
          </a:ln>
        </p:spPr>
        <p:txBody>
          <a:bodyPr wrap="square" rtlCol="0">
            <a:spAutoFit/>
          </a:bodyPr>
          <a:lstStyle/>
          <a:p>
            <a:r>
              <a:rPr lang="en-US" sz="1200" dirty="0">
                <a:solidFill>
                  <a:schemeClr val="bg2"/>
                </a:solidFill>
              </a:rPr>
              <a:t>M1</a:t>
            </a:r>
          </a:p>
        </p:txBody>
      </p:sp>
      <p:sp>
        <p:nvSpPr>
          <p:cNvPr id="29" name="TextBox 28"/>
          <p:cNvSpPr txBox="1"/>
          <p:nvPr/>
        </p:nvSpPr>
        <p:spPr>
          <a:xfrm>
            <a:off x="3874079" y="2515486"/>
            <a:ext cx="609600" cy="276999"/>
          </a:xfrm>
          <a:prstGeom prst="rect">
            <a:avLst/>
          </a:prstGeom>
          <a:noFill/>
          <a:ln>
            <a:noFill/>
          </a:ln>
        </p:spPr>
        <p:txBody>
          <a:bodyPr wrap="square" rtlCol="0">
            <a:spAutoFit/>
          </a:bodyPr>
          <a:lstStyle/>
          <a:p>
            <a:r>
              <a:rPr lang="en-US" sz="1200" dirty="0">
                <a:solidFill>
                  <a:schemeClr val="bg2"/>
                </a:solidFill>
              </a:rPr>
              <a:t>M1’</a:t>
            </a:r>
          </a:p>
        </p:txBody>
      </p:sp>
      <p:sp>
        <p:nvSpPr>
          <p:cNvPr id="30" name="TextBox 29"/>
          <p:cNvSpPr txBox="1"/>
          <p:nvPr/>
        </p:nvSpPr>
        <p:spPr>
          <a:xfrm>
            <a:off x="6134536" y="2490442"/>
            <a:ext cx="609600" cy="276999"/>
          </a:xfrm>
          <a:prstGeom prst="rect">
            <a:avLst/>
          </a:prstGeom>
          <a:noFill/>
          <a:ln>
            <a:noFill/>
          </a:ln>
        </p:spPr>
        <p:txBody>
          <a:bodyPr wrap="square" rtlCol="0">
            <a:spAutoFit/>
          </a:bodyPr>
          <a:lstStyle/>
          <a:p>
            <a:r>
              <a:rPr lang="en-US" sz="1200" dirty="0">
                <a:solidFill>
                  <a:schemeClr val="bg2"/>
                </a:solidFill>
              </a:rPr>
              <a:t>M2</a:t>
            </a:r>
          </a:p>
        </p:txBody>
      </p:sp>
      <p:sp>
        <p:nvSpPr>
          <p:cNvPr id="31" name="TextBox 30"/>
          <p:cNvSpPr txBox="1"/>
          <p:nvPr/>
        </p:nvSpPr>
        <p:spPr>
          <a:xfrm>
            <a:off x="8380103" y="2501355"/>
            <a:ext cx="609600" cy="276999"/>
          </a:xfrm>
          <a:prstGeom prst="rect">
            <a:avLst/>
          </a:prstGeom>
          <a:noFill/>
          <a:ln>
            <a:noFill/>
          </a:ln>
        </p:spPr>
        <p:txBody>
          <a:bodyPr wrap="square" rtlCol="0">
            <a:spAutoFit/>
          </a:bodyPr>
          <a:lstStyle/>
          <a:p>
            <a:r>
              <a:rPr lang="en-US" sz="1200" dirty="0">
                <a:solidFill>
                  <a:schemeClr val="bg2"/>
                </a:solidFill>
              </a:rPr>
              <a:t>M3</a:t>
            </a:r>
          </a:p>
        </p:txBody>
      </p:sp>
      <p:sp>
        <p:nvSpPr>
          <p:cNvPr id="32" name="TextBox 31"/>
          <p:cNvSpPr txBox="1"/>
          <p:nvPr/>
        </p:nvSpPr>
        <p:spPr>
          <a:xfrm>
            <a:off x="8380103" y="4549332"/>
            <a:ext cx="609600" cy="276999"/>
          </a:xfrm>
          <a:prstGeom prst="rect">
            <a:avLst/>
          </a:prstGeom>
          <a:noFill/>
          <a:ln>
            <a:noFill/>
          </a:ln>
        </p:spPr>
        <p:txBody>
          <a:bodyPr wrap="square" rtlCol="0">
            <a:spAutoFit/>
          </a:bodyPr>
          <a:lstStyle/>
          <a:p>
            <a:r>
              <a:rPr lang="en-US" sz="1200" dirty="0">
                <a:solidFill>
                  <a:schemeClr val="bg2"/>
                </a:solidFill>
              </a:rPr>
              <a:t>M6</a:t>
            </a:r>
          </a:p>
        </p:txBody>
      </p:sp>
      <p:sp>
        <p:nvSpPr>
          <p:cNvPr id="33" name="TextBox 32"/>
          <p:cNvSpPr txBox="1"/>
          <p:nvPr/>
        </p:nvSpPr>
        <p:spPr>
          <a:xfrm>
            <a:off x="8380104" y="6581001"/>
            <a:ext cx="609600" cy="276999"/>
          </a:xfrm>
          <a:prstGeom prst="rect">
            <a:avLst/>
          </a:prstGeom>
          <a:noFill/>
          <a:ln>
            <a:noFill/>
          </a:ln>
        </p:spPr>
        <p:txBody>
          <a:bodyPr wrap="square" rtlCol="0">
            <a:spAutoFit/>
          </a:bodyPr>
          <a:lstStyle/>
          <a:p>
            <a:r>
              <a:rPr lang="en-US" sz="1200" dirty="0">
                <a:solidFill>
                  <a:schemeClr val="bg2"/>
                </a:solidFill>
              </a:rPr>
              <a:t>M9</a:t>
            </a:r>
          </a:p>
        </p:txBody>
      </p:sp>
    </p:spTree>
    <p:extLst>
      <p:ext uri="{BB962C8B-B14F-4D97-AF65-F5344CB8AC3E}">
        <p14:creationId xmlns:p14="http://schemas.microsoft.com/office/powerpoint/2010/main" val="20944563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82440" y="533400"/>
            <a:ext cx="4609160" cy="5638800"/>
          </a:xfrm>
        </p:spPr>
        <p:txBody>
          <a:bodyPr/>
          <a:lstStyle/>
          <a:p>
            <a:pPr marL="406400" lvl="1" indent="-180975">
              <a:spcBef>
                <a:spcPts val="0"/>
              </a:spcBef>
            </a:pPr>
            <a:endParaRPr lang="en-US" sz="1800" dirty="0"/>
          </a:p>
          <a:p>
            <a:pPr marL="0">
              <a:spcBef>
                <a:spcPts val="0"/>
              </a:spcBef>
              <a:buNone/>
            </a:pPr>
            <a:r>
              <a:rPr lang="en-US" sz="2000" dirty="0">
                <a:solidFill>
                  <a:srgbClr val="106636"/>
                </a:solidFill>
              </a:rPr>
              <a:t>Scientific Achievement</a:t>
            </a:r>
          </a:p>
          <a:p>
            <a:pPr marL="238125" lvl="1" indent="0" algn="just">
              <a:spcBef>
                <a:spcPts val="0"/>
              </a:spcBef>
              <a:buNone/>
            </a:pPr>
            <a:r>
              <a:rPr lang="en-US" sz="1400" b="1" dirty="0">
                <a:solidFill>
                  <a:schemeClr val="tx1"/>
                </a:solidFill>
                <a:latin typeface="+mn-lt"/>
              </a:rPr>
              <a:t>Inelastic neutron scattering (INS) identified the breathing modes that reflect the structural flexibility of ZIF-7, a metal-organic-framework (MOF). The INS spectra revealed significant changes in the low energy peaks upon N</a:t>
            </a:r>
            <a:r>
              <a:rPr lang="en-US" sz="1400" b="1" baseline="-25000" dirty="0">
                <a:solidFill>
                  <a:schemeClr val="tx1"/>
                </a:solidFill>
                <a:latin typeface="+mn-lt"/>
              </a:rPr>
              <a:t>2</a:t>
            </a:r>
            <a:r>
              <a:rPr lang="en-US" sz="1400" b="1" dirty="0">
                <a:solidFill>
                  <a:schemeClr val="tx1"/>
                </a:solidFill>
                <a:latin typeface="+mn-lt"/>
              </a:rPr>
              <a:t> adsorption. The corresponding breathing modes were visualized and the mechanism was elucidated by DFT calculations.</a:t>
            </a:r>
          </a:p>
          <a:p>
            <a:pPr marL="0" lvl="0">
              <a:spcBef>
                <a:spcPts val="0"/>
              </a:spcBef>
              <a:buNone/>
            </a:pPr>
            <a:r>
              <a:rPr lang="en-US" sz="2000" dirty="0">
                <a:solidFill>
                  <a:srgbClr val="106636"/>
                </a:solidFill>
              </a:rPr>
              <a:t>Significance and Impact</a:t>
            </a:r>
          </a:p>
          <a:p>
            <a:pPr marL="225425" lvl="1" indent="0" algn="just">
              <a:spcBef>
                <a:spcPts val="0"/>
              </a:spcBef>
              <a:buNone/>
            </a:pPr>
            <a:r>
              <a:rPr lang="en-US" sz="1400" b="1" dirty="0">
                <a:solidFill>
                  <a:schemeClr val="tx1"/>
                </a:solidFill>
                <a:latin typeface="+mn-lt"/>
              </a:rPr>
              <a:t>Understanding structural flexibility of </a:t>
            </a:r>
            <a:r>
              <a:rPr lang="en-US" sz="1400" b="1" dirty="0" err="1">
                <a:solidFill>
                  <a:schemeClr val="tx1"/>
                </a:solidFill>
                <a:latin typeface="+mn-lt"/>
              </a:rPr>
              <a:t>nanoporous</a:t>
            </a:r>
            <a:r>
              <a:rPr lang="en-US" sz="1400" b="1" dirty="0">
                <a:solidFill>
                  <a:schemeClr val="tx1"/>
                </a:solidFill>
                <a:latin typeface="+mn-lt"/>
              </a:rPr>
              <a:t> solids upon external stimuli (for instance upon a pressure or temperature change, or upon gas exposure) is of paramount importance to define their performance in subsequent applications (e.g., sensors, gas separation units, drug-delivery devices, etc.). The low energy breathing modes are often closely related to the response of the material to external stimuli. This work demonstrates the unique advantage of neutrons in characterizing these modes, especially for MOFs.</a:t>
            </a:r>
          </a:p>
          <a:p>
            <a:pPr marL="0">
              <a:spcBef>
                <a:spcPts val="0"/>
              </a:spcBef>
              <a:buNone/>
            </a:pPr>
            <a:r>
              <a:rPr lang="en-US" sz="2000" dirty="0">
                <a:solidFill>
                  <a:srgbClr val="106636"/>
                </a:solidFill>
                <a:latin typeface="Arial"/>
                <a:cs typeface="Arial"/>
              </a:rPr>
              <a:t>Research Details</a:t>
            </a:r>
            <a:endParaRPr lang="en-US" sz="2000" dirty="0">
              <a:latin typeface="Arial"/>
              <a:cs typeface="Arial"/>
            </a:endParaRPr>
          </a:p>
          <a:p>
            <a:pPr marL="406400" lvl="1" indent="-180975">
              <a:spcBef>
                <a:spcPts val="0"/>
              </a:spcBef>
            </a:pPr>
            <a:r>
              <a:rPr lang="en-US" sz="1200" dirty="0">
                <a:solidFill>
                  <a:schemeClr val="tx1"/>
                </a:solidFill>
                <a:latin typeface="+mn-lt"/>
              </a:rPr>
              <a:t>The blank ZIF-7 sample, after evacuation, was first measured at 5K for INS spectrum.</a:t>
            </a:r>
          </a:p>
          <a:p>
            <a:pPr marL="406400" lvl="1" indent="-180975">
              <a:spcBef>
                <a:spcPts val="0"/>
              </a:spcBef>
            </a:pPr>
            <a:r>
              <a:rPr lang="en-US" sz="1200" dirty="0">
                <a:solidFill>
                  <a:schemeClr val="tx1"/>
                </a:solidFill>
                <a:latin typeface="+mn-lt"/>
              </a:rPr>
              <a:t>The sample was then warmed to 77K in situ to load N</a:t>
            </a:r>
            <a:r>
              <a:rPr lang="en-US" sz="1200" baseline="-25000" dirty="0">
                <a:solidFill>
                  <a:schemeClr val="tx1"/>
                </a:solidFill>
                <a:latin typeface="+mn-lt"/>
              </a:rPr>
              <a:t>2</a:t>
            </a:r>
            <a:r>
              <a:rPr lang="en-US" sz="1200" dirty="0">
                <a:solidFill>
                  <a:schemeClr val="tx1"/>
                </a:solidFill>
                <a:latin typeface="+mn-lt"/>
              </a:rPr>
              <a:t>.</a:t>
            </a:r>
          </a:p>
          <a:p>
            <a:pPr marL="406400" lvl="1" indent="-180975">
              <a:spcBef>
                <a:spcPts val="0"/>
              </a:spcBef>
            </a:pPr>
            <a:r>
              <a:rPr lang="en-US" sz="1200" dirty="0">
                <a:solidFill>
                  <a:schemeClr val="tx1"/>
                </a:solidFill>
                <a:latin typeface="+mn-lt"/>
              </a:rPr>
              <a:t>The N</a:t>
            </a:r>
            <a:r>
              <a:rPr lang="en-US" sz="1200" baseline="-25000" dirty="0">
                <a:solidFill>
                  <a:schemeClr val="tx1"/>
                </a:solidFill>
                <a:latin typeface="+mn-lt"/>
              </a:rPr>
              <a:t>2</a:t>
            </a:r>
            <a:r>
              <a:rPr lang="en-US" sz="1200" dirty="0">
                <a:solidFill>
                  <a:schemeClr val="tx1"/>
                </a:solidFill>
                <a:latin typeface="+mn-lt"/>
              </a:rPr>
              <a:t>-loaded ZIF-7 was then cooled to 5K to measure INS again.</a:t>
            </a:r>
          </a:p>
          <a:p>
            <a:pPr marL="406400" lvl="1" indent="-180975">
              <a:spcBef>
                <a:spcPts val="0"/>
              </a:spcBef>
            </a:pPr>
            <a:endParaRPr lang="en-US" sz="1200" dirty="0">
              <a:solidFill>
                <a:schemeClr val="tx1"/>
              </a:solidFill>
              <a:latin typeface="+mn-lt"/>
            </a:endParaRPr>
          </a:p>
          <a:p>
            <a:pPr marL="225425" lvl="1" indent="0" algn="r">
              <a:spcBef>
                <a:spcPts val="400"/>
              </a:spcBef>
              <a:buNone/>
            </a:pPr>
            <a:endParaRPr lang="en-US" sz="1800" dirty="0">
              <a:solidFill>
                <a:schemeClr val="tx1"/>
              </a:solidFill>
              <a:latin typeface="+mn-lt"/>
            </a:endParaRPr>
          </a:p>
        </p:txBody>
      </p:sp>
      <p:sp>
        <p:nvSpPr>
          <p:cNvPr id="3" name="Title 2"/>
          <p:cNvSpPr>
            <a:spLocks noGrp="1"/>
          </p:cNvSpPr>
          <p:nvPr>
            <p:ph type="title"/>
          </p:nvPr>
        </p:nvSpPr>
        <p:spPr>
          <a:xfrm>
            <a:off x="457200" y="0"/>
            <a:ext cx="8077200" cy="728133"/>
          </a:xfrm>
        </p:spPr>
        <p:txBody>
          <a:bodyPr/>
          <a:lstStyle/>
          <a:p>
            <a:r>
              <a:rPr lang="en-US" b="1" dirty="0"/>
              <a:t>Observing the breathing phenomena </a:t>
            </a:r>
            <a:br>
              <a:rPr lang="en-US" b="1" dirty="0"/>
            </a:br>
            <a:r>
              <a:rPr lang="en-US" b="1" dirty="0"/>
              <a:t>in a </a:t>
            </a:r>
            <a:r>
              <a:rPr lang="en-US" b="1" dirty="0" err="1"/>
              <a:t>nano</a:t>
            </a:r>
            <a:r>
              <a:rPr lang="en-US" b="1" dirty="0"/>
              <a:t>-metal-organic-framework with neutrons</a:t>
            </a:r>
          </a:p>
        </p:txBody>
      </p:sp>
      <p:sp>
        <p:nvSpPr>
          <p:cNvPr id="7" name="TextBox 133"/>
          <p:cNvSpPr txBox="1"/>
          <p:nvPr/>
        </p:nvSpPr>
        <p:spPr>
          <a:xfrm>
            <a:off x="76200" y="5029200"/>
            <a:ext cx="4306240" cy="646331"/>
          </a:xfrm>
          <a:prstGeom prst="rect">
            <a:avLst/>
          </a:prstGeom>
          <a:noFill/>
        </p:spPr>
        <p:txBody>
          <a:bodyPr wrap="square" rtlCol="0">
            <a:spAutoFit/>
          </a:bodyPr>
          <a:lstStyle/>
          <a:p>
            <a:pPr algn="just"/>
            <a:r>
              <a:rPr lang="en-US" sz="1200" dirty="0">
                <a:solidFill>
                  <a:srgbClr val="106636"/>
                </a:solidFill>
              </a:rPr>
              <a:t>Inelastic neutron scattering experiment was performed at the VISION spectrometer of ORNL’s Spallation Neutron Source, which is a DOE Office of Science user facility. </a:t>
            </a:r>
          </a:p>
        </p:txBody>
      </p:sp>
      <p:sp>
        <p:nvSpPr>
          <p:cNvPr id="13" name="TextBox 12"/>
          <p:cNvSpPr txBox="1"/>
          <p:nvPr/>
        </p:nvSpPr>
        <p:spPr>
          <a:xfrm rot="10800000" flipV="1">
            <a:off x="76200" y="4674512"/>
            <a:ext cx="4495800" cy="430887"/>
          </a:xfrm>
          <a:prstGeom prst="rect">
            <a:avLst/>
          </a:prstGeom>
          <a:noFill/>
        </p:spPr>
        <p:txBody>
          <a:bodyPr wrap="square" rtlCol="0">
            <a:spAutoFit/>
          </a:bodyPr>
          <a:lstStyle/>
          <a:p>
            <a:r>
              <a:rPr lang="en-US" sz="1100" dirty="0"/>
              <a:t>Inelastic neutron scattering spectra (experiment at VISION versus simulation) of the ZIF-7 sample before and after incorporation of 1 bar N</a:t>
            </a:r>
            <a:r>
              <a:rPr lang="en-US" sz="1100" baseline="-25000" dirty="0"/>
              <a:t>2</a:t>
            </a:r>
            <a:r>
              <a:rPr lang="en-US" sz="1100" dirty="0"/>
              <a:t>.</a:t>
            </a:r>
          </a:p>
        </p:txBody>
      </p:sp>
      <p:sp>
        <p:nvSpPr>
          <p:cNvPr id="4" name="Rectangle 3"/>
          <p:cNvSpPr/>
          <p:nvPr/>
        </p:nvSpPr>
        <p:spPr>
          <a:xfrm>
            <a:off x="76200" y="5638800"/>
            <a:ext cx="4267200" cy="646331"/>
          </a:xfrm>
          <a:prstGeom prst="rect">
            <a:avLst/>
          </a:prstGeom>
        </p:spPr>
        <p:txBody>
          <a:bodyPr wrap="square">
            <a:spAutoFit/>
          </a:bodyPr>
          <a:lstStyle/>
          <a:p>
            <a:pPr marL="0" lvl="1" algn="just"/>
            <a:r>
              <a:rPr lang="en-US" sz="1200" b="1" dirty="0">
                <a:solidFill>
                  <a:srgbClr val="106636"/>
                </a:solidFill>
              </a:rPr>
              <a:t>C. </a:t>
            </a:r>
            <a:r>
              <a:rPr lang="en-US" sz="1200" b="1" dirty="0" err="1">
                <a:solidFill>
                  <a:srgbClr val="106636"/>
                </a:solidFill>
              </a:rPr>
              <a:t>Cuadrado-Collados</a:t>
            </a:r>
            <a:r>
              <a:rPr lang="en-US" sz="1200" b="1" dirty="0">
                <a:solidFill>
                  <a:srgbClr val="106636"/>
                </a:solidFill>
              </a:rPr>
              <a:t> et al. Understanding the breathing phenomena in nano-ZIF-7 upon gas adsorption. J. Mater. Chem. A, 2017, 5, 20938.</a:t>
            </a:r>
          </a:p>
        </p:txBody>
      </p:sp>
      <p:pic>
        <p:nvPicPr>
          <p:cNvPr id="5" name="Picture 4">
            <a:extLst>
              <a:ext uri="{FF2B5EF4-FFF2-40B4-BE49-F238E27FC236}">
                <a16:creationId xmlns:a16="http://schemas.microsoft.com/office/drawing/2014/main" id="{BAF40E08-4092-480D-953C-D0AE964B7070}"/>
              </a:ext>
            </a:extLst>
          </p:cNvPr>
          <p:cNvPicPr>
            <a:picLocks noChangeAspect="1"/>
          </p:cNvPicPr>
          <p:nvPr/>
        </p:nvPicPr>
        <p:blipFill>
          <a:blip r:embed="rId3"/>
          <a:stretch>
            <a:fillRect/>
          </a:stretch>
        </p:blipFill>
        <p:spPr>
          <a:xfrm>
            <a:off x="76199" y="811887"/>
            <a:ext cx="2929504" cy="3886078"/>
          </a:xfrm>
          <a:prstGeom prst="rect">
            <a:avLst/>
          </a:prstGeom>
        </p:spPr>
      </p:pic>
      <p:pic>
        <p:nvPicPr>
          <p:cNvPr id="8" name="Picture 7">
            <a:extLst>
              <a:ext uri="{FF2B5EF4-FFF2-40B4-BE49-F238E27FC236}">
                <a16:creationId xmlns:a16="http://schemas.microsoft.com/office/drawing/2014/main" id="{EE717C5E-60CD-4E64-9CC8-2F899233B5B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0833" t="10714" r="30833" b="10714"/>
          <a:stretch/>
        </p:blipFill>
        <p:spPr>
          <a:xfrm>
            <a:off x="3138066" y="1117924"/>
            <a:ext cx="1230163" cy="1123193"/>
          </a:xfrm>
          <a:prstGeom prst="rect">
            <a:avLst/>
          </a:prstGeom>
        </p:spPr>
      </p:pic>
      <p:pic>
        <p:nvPicPr>
          <p:cNvPr id="11" name="Picture 10">
            <a:extLst>
              <a:ext uri="{FF2B5EF4-FFF2-40B4-BE49-F238E27FC236}">
                <a16:creationId xmlns:a16="http://schemas.microsoft.com/office/drawing/2014/main" id="{F8968159-59B7-46CA-9633-C086FA8F389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8333" t="14456" r="28334" b="14456"/>
          <a:stretch/>
        </p:blipFill>
        <p:spPr>
          <a:xfrm>
            <a:off x="3068496" y="3007150"/>
            <a:ext cx="1503504" cy="1098714"/>
          </a:xfrm>
          <a:prstGeom prst="rect">
            <a:avLst/>
          </a:prstGeom>
        </p:spPr>
      </p:pic>
      <p:sp>
        <p:nvSpPr>
          <p:cNvPr id="14" name="TextBox 13">
            <a:extLst>
              <a:ext uri="{FF2B5EF4-FFF2-40B4-BE49-F238E27FC236}">
                <a16:creationId xmlns:a16="http://schemas.microsoft.com/office/drawing/2014/main" id="{0A3416DD-D56B-4F65-BEC9-F2326B2015A0}"/>
              </a:ext>
            </a:extLst>
          </p:cNvPr>
          <p:cNvSpPr txBox="1"/>
          <p:nvPr/>
        </p:nvSpPr>
        <p:spPr>
          <a:xfrm rot="10800000" flipV="1">
            <a:off x="3198688" y="2284307"/>
            <a:ext cx="1143000" cy="261610"/>
          </a:xfrm>
          <a:prstGeom prst="rect">
            <a:avLst/>
          </a:prstGeom>
          <a:noFill/>
        </p:spPr>
        <p:txBody>
          <a:bodyPr wrap="square" rtlCol="0">
            <a:spAutoFit/>
          </a:bodyPr>
          <a:lstStyle/>
          <a:p>
            <a:r>
              <a:rPr lang="en-US" sz="1100" dirty="0"/>
              <a:t>ZIF-7 before N</a:t>
            </a:r>
            <a:r>
              <a:rPr lang="en-US" sz="1100" baseline="-25000" dirty="0"/>
              <a:t>2</a:t>
            </a:r>
          </a:p>
        </p:txBody>
      </p:sp>
      <p:sp>
        <p:nvSpPr>
          <p:cNvPr id="15" name="TextBox 14">
            <a:extLst>
              <a:ext uri="{FF2B5EF4-FFF2-40B4-BE49-F238E27FC236}">
                <a16:creationId xmlns:a16="http://schemas.microsoft.com/office/drawing/2014/main" id="{4472EB10-7E71-4D95-921A-C33FEDE43E61}"/>
              </a:ext>
            </a:extLst>
          </p:cNvPr>
          <p:cNvSpPr txBox="1"/>
          <p:nvPr/>
        </p:nvSpPr>
        <p:spPr>
          <a:xfrm rot="10800000" flipV="1">
            <a:off x="3200401" y="4157990"/>
            <a:ext cx="1143000" cy="261610"/>
          </a:xfrm>
          <a:prstGeom prst="rect">
            <a:avLst/>
          </a:prstGeom>
          <a:noFill/>
        </p:spPr>
        <p:txBody>
          <a:bodyPr wrap="square" rtlCol="0">
            <a:spAutoFit/>
          </a:bodyPr>
          <a:lstStyle/>
          <a:p>
            <a:r>
              <a:rPr lang="en-US" sz="1100" dirty="0"/>
              <a:t>ZIF-7 after N</a:t>
            </a:r>
            <a:r>
              <a:rPr lang="en-US" sz="1100" baseline="-25000" dirty="0"/>
              <a:t>2</a:t>
            </a:r>
          </a:p>
        </p:txBody>
      </p:sp>
    </p:spTree>
    <p:extLst>
      <p:ext uri="{BB962C8B-B14F-4D97-AF65-F5344CB8AC3E}">
        <p14:creationId xmlns:p14="http://schemas.microsoft.com/office/powerpoint/2010/main" val="37638012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385" y="129545"/>
            <a:ext cx="8628678" cy="487954"/>
          </a:xfrm>
        </p:spPr>
        <p:txBody>
          <a:bodyPr/>
          <a:lstStyle/>
          <a:p>
            <a:r>
              <a:rPr lang="en-US" b="1" dirty="0"/>
              <a:t>Catalytic </a:t>
            </a:r>
            <a:r>
              <a:rPr lang="en-US" b="1" dirty="0" err="1"/>
              <a:t>hydrodeoxygenation</a:t>
            </a:r>
            <a:r>
              <a:rPr lang="en-US" b="1" dirty="0"/>
              <a:t> of phenol</a:t>
            </a:r>
            <a:endParaRPr lang="en-US" dirty="0"/>
          </a:p>
        </p:txBody>
      </p:sp>
      <p:pic>
        <p:nvPicPr>
          <p:cNvPr id="1028" name="Picture 4" descr="Ru-Nb2O5-revised"/>
          <p:cNvPicPr>
            <a:picLocks noChangeAspect="1" noChangeArrowheads="1"/>
          </p:cNvPicPr>
          <p:nvPr/>
        </p:nvPicPr>
        <p:blipFill>
          <a:blip r:embed="rId2">
            <a:extLst>
              <a:ext uri="{28A0092B-C50C-407E-A947-70E740481C1C}">
                <a14:useLocalDpi xmlns:a14="http://schemas.microsoft.com/office/drawing/2010/main" val="0"/>
              </a:ext>
            </a:extLst>
          </a:blip>
          <a:srcRect l="12170" t="2122" r="11678" b="4471"/>
          <a:stretch>
            <a:fillRect/>
          </a:stretch>
        </p:blipFill>
        <p:spPr bwMode="auto">
          <a:xfrm>
            <a:off x="187105" y="666430"/>
            <a:ext cx="3625481" cy="3097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descr="Ru-ZrO2"/>
          <p:cNvPicPr>
            <a:picLocks noChangeAspect="1" noChangeArrowheads="1"/>
          </p:cNvPicPr>
          <p:nvPr/>
        </p:nvPicPr>
        <p:blipFill>
          <a:blip r:embed="rId3">
            <a:extLst>
              <a:ext uri="{28A0092B-C50C-407E-A947-70E740481C1C}">
                <a14:useLocalDpi xmlns:a14="http://schemas.microsoft.com/office/drawing/2010/main" val="0"/>
              </a:ext>
            </a:extLst>
          </a:blip>
          <a:srcRect l="12869" t="2101" r="11467" b="4343"/>
          <a:stretch>
            <a:fillRect/>
          </a:stretch>
        </p:blipFill>
        <p:spPr bwMode="auto">
          <a:xfrm>
            <a:off x="3887193" y="666430"/>
            <a:ext cx="3602015" cy="3097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descr="Ru-Al2O3"/>
          <p:cNvPicPr>
            <a:picLocks noChangeAspect="1" noChangeArrowheads="1"/>
          </p:cNvPicPr>
          <p:nvPr/>
        </p:nvPicPr>
        <p:blipFill>
          <a:blip r:embed="rId4">
            <a:extLst>
              <a:ext uri="{28A0092B-C50C-407E-A947-70E740481C1C}">
                <a14:useLocalDpi xmlns:a14="http://schemas.microsoft.com/office/drawing/2010/main" val="0"/>
              </a:ext>
            </a:extLst>
          </a:blip>
          <a:srcRect l="12352" t="1852" r="11900" b="4109"/>
          <a:stretch>
            <a:fillRect/>
          </a:stretch>
        </p:blipFill>
        <p:spPr bwMode="auto">
          <a:xfrm>
            <a:off x="205260" y="3766087"/>
            <a:ext cx="3578548" cy="3097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7" descr="Ru-TiO2"/>
          <p:cNvPicPr>
            <a:picLocks noChangeAspect="1" noChangeArrowheads="1"/>
          </p:cNvPicPr>
          <p:nvPr/>
        </p:nvPicPr>
        <p:blipFill>
          <a:blip r:embed="rId5">
            <a:extLst>
              <a:ext uri="{28A0092B-C50C-407E-A947-70E740481C1C}">
                <a14:useLocalDpi xmlns:a14="http://schemas.microsoft.com/office/drawing/2010/main" val="0"/>
              </a:ext>
            </a:extLst>
          </a:blip>
          <a:srcRect l="12523" t="1607" r="11900" b="4219"/>
          <a:stretch>
            <a:fillRect/>
          </a:stretch>
        </p:blipFill>
        <p:spPr bwMode="auto">
          <a:xfrm>
            <a:off x="3887193" y="3760502"/>
            <a:ext cx="3555083" cy="3097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7377192" y="1549830"/>
            <a:ext cx="1968286" cy="4330416"/>
          </a:xfrm>
          <a:prstGeom prst="rect">
            <a:avLst/>
          </a:prstGeom>
          <a:noFill/>
        </p:spPr>
        <p:txBody>
          <a:bodyPr wrap="square" rtlCol="0">
            <a:spAutoFit/>
          </a:bodyPr>
          <a:lstStyle/>
          <a:p>
            <a:pPr>
              <a:lnSpc>
                <a:spcPct val="90000"/>
              </a:lnSpc>
            </a:pPr>
            <a:r>
              <a:rPr lang="en-US" b="1" dirty="0"/>
              <a:t>Main products:</a:t>
            </a:r>
          </a:p>
          <a:p>
            <a:pPr>
              <a:lnSpc>
                <a:spcPct val="90000"/>
              </a:lnSpc>
            </a:pPr>
            <a:endParaRPr lang="en-US" b="1" dirty="0"/>
          </a:p>
          <a:p>
            <a:pPr>
              <a:lnSpc>
                <a:spcPct val="90000"/>
              </a:lnSpc>
            </a:pPr>
            <a:r>
              <a:rPr lang="en-US" b="1" dirty="0"/>
              <a:t>Ru/Nb</a:t>
            </a:r>
            <a:r>
              <a:rPr lang="en-US" b="1" baseline="-25000" dirty="0"/>
              <a:t>2</a:t>
            </a:r>
            <a:r>
              <a:rPr lang="en-US" b="1" dirty="0"/>
              <a:t>O</a:t>
            </a:r>
            <a:r>
              <a:rPr lang="en-US" b="1" baseline="-25000" dirty="0"/>
              <a:t>5</a:t>
            </a:r>
            <a:r>
              <a:rPr lang="en-US" b="1" dirty="0"/>
              <a:t>:</a:t>
            </a:r>
          </a:p>
          <a:p>
            <a:pPr>
              <a:lnSpc>
                <a:spcPct val="90000"/>
              </a:lnSpc>
            </a:pPr>
            <a:r>
              <a:rPr lang="en-US" b="1" dirty="0"/>
              <a:t>Benzene</a:t>
            </a:r>
          </a:p>
          <a:p>
            <a:pPr>
              <a:lnSpc>
                <a:spcPct val="90000"/>
              </a:lnSpc>
            </a:pPr>
            <a:r>
              <a:rPr lang="en-US" b="1" dirty="0" err="1"/>
              <a:t>Cyclohexanol</a:t>
            </a:r>
            <a:endParaRPr lang="en-US" b="1" dirty="0"/>
          </a:p>
          <a:p>
            <a:pPr>
              <a:lnSpc>
                <a:spcPct val="90000"/>
              </a:lnSpc>
            </a:pPr>
            <a:endParaRPr lang="en-US" b="1" dirty="0"/>
          </a:p>
          <a:p>
            <a:pPr>
              <a:lnSpc>
                <a:spcPct val="90000"/>
              </a:lnSpc>
            </a:pPr>
            <a:r>
              <a:rPr lang="en-US" b="1" dirty="0"/>
              <a:t>Ru/ZrO</a:t>
            </a:r>
            <a:r>
              <a:rPr lang="en-US" b="1" baseline="-25000" dirty="0"/>
              <a:t>2</a:t>
            </a:r>
            <a:r>
              <a:rPr lang="en-US" b="1" dirty="0"/>
              <a:t>: </a:t>
            </a:r>
          </a:p>
          <a:p>
            <a:pPr>
              <a:lnSpc>
                <a:spcPct val="90000"/>
              </a:lnSpc>
            </a:pPr>
            <a:r>
              <a:rPr lang="en-US" b="1" dirty="0"/>
              <a:t>Benzene</a:t>
            </a:r>
          </a:p>
          <a:p>
            <a:pPr>
              <a:lnSpc>
                <a:spcPct val="90000"/>
              </a:lnSpc>
            </a:pPr>
            <a:r>
              <a:rPr lang="en-US" b="1" dirty="0"/>
              <a:t>Cyclohexane</a:t>
            </a:r>
          </a:p>
          <a:p>
            <a:pPr>
              <a:lnSpc>
                <a:spcPct val="90000"/>
              </a:lnSpc>
            </a:pPr>
            <a:endParaRPr lang="en-US" b="1" dirty="0"/>
          </a:p>
          <a:p>
            <a:pPr>
              <a:lnSpc>
                <a:spcPct val="90000"/>
              </a:lnSpc>
            </a:pPr>
            <a:r>
              <a:rPr lang="en-US" b="1" dirty="0"/>
              <a:t>Ru/Al</a:t>
            </a:r>
            <a:r>
              <a:rPr lang="en-US" b="1" baseline="-25000" dirty="0"/>
              <a:t>2</a:t>
            </a:r>
            <a:r>
              <a:rPr lang="en-US" b="1" dirty="0"/>
              <a:t>O</a:t>
            </a:r>
            <a:r>
              <a:rPr lang="en-US" b="1" baseline="-25000" dirty="0"/>
              <a:t>3</a:t>
            </a:r>
            <a:r>
              <a:rPr lang="en-US" b="1" dirty="0"/>
              <a:t>:</a:t>
            </a:r>
          </a:p>
          <a:p>
            <a:pPr>
              <a:lnSpc>
                <a:spcPct val="90000"/>
              </a:lnSpc>
            </a:pPr>
            <a:r>
              <a:rPr lang="en-US" b="1" dirty="0"/>
              <a:t>Cyclohexane</a:t>
            </a:r>
          </a:p>
          <a:p>
            <a:pPr>
              <a:lnSpc>
                <a:spcPct val="90000"/>
              </a:lnSpc>
            </a:pPr>
            <a:r>
              <a:rPr lang="en-US" b="1" dirty="0" err="1"/>
              <a:t>Cyclohexanol</a:t>
            </a:r>
            <a:endParaRPr lang="en-US" b="1" dirty="0"/>
          </a:p>
          <a:p>
            <a:pPr>
              <a:lnSpc>
                <a:spcPct val="90000"/>
              </a:lnSpc>
            </a:pPr>
            <a:endParaRPr lang="en-US" b="1" dirty="0"/>
          </a:p>
          <a:p>
            <a:pPr>
              <a:lnSpc>
                <a:spcPct val="90000"/>
              </a:lnSpc>
            </a:pPr>
            <a:r>
              <a:rPr lang="en-US" b="1" dirty="0"/>
              <a:t>Ru/TiO</a:t>
            </a:r>
            <a:r>
              <a:rPr lang="en-US" b="1" baseline="-25000" dirty="0"/>
              <a:t>2</a:t>
            </a:r>
            <a:r>
              <a:rPr lang="en-US" b="1" dirty="0"/>
              <a:t>:</a:t>
            </a:r>
          </a:p>
          <a:p>
            <a:pPr>
              <a:lnSpc>
                <a:spcPct val="90000"/>
              </a:lnSpc>
            </a:pPr>
            <a:r>
              <a:rPr lang="en-US" b="1" dirty="0" err="1"/>
              <a:t>Cyclohexanol</a:t>
            </a:r>
            <a:endParaRPr lang="en-US" b="1" dirty="0"/>
          </a:p>
          <a:p>
            <a:pPr>
              <a:lnSpc>
                <a:spcPct val="90000"/>
              </a:lnSpc>
            </a:pPr>
            <a:endParaRPr lang="en-US" dirty="0"/>
          </a:p>
        </p:txBody>
      </p:sp>
    </p:spTree>
    <p:extLst>
      <p:ext uri="{BB962C8B-B14F-4D97-AF65-F5344CB8AC3E}">
        <p14:creationId xmlns:p14="http://schemas.microsoft.com/office/powerpoint/2010/main" val="18549611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753" y="617499"/>
            <a:ext cx="7263941" cy="4799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itle 1"/>
          <p:cNvSpPr txBox="1">
            <a:spLocks/>
          </p:cNvSpPr>
          <p:nvPr/>
        </p:nvSpPr>
        <p:spPr bwMode="auto">
          <a:xfrm>
            <a:off x="193385" y="129545"/>
            <a:ext cx="8628678" cy="487954"/>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lvl1pPr algn="l" rtl="0" eaLnBrk="1" fontAlgn="base" hangingPunct="1">
              <a:lnSpc>
                <a:spcPct val="85000"/>
              </a:lnSpc>
              <a:spcBef>
                <a:spcPct val="0"/>
              </a:spcBef>
              <a:spcAft>
                <a:spcPct val="0"/>
              </a:spcAft>
              <a:defRPr sz="3000" kern="1200">
                <a:solidFill>
                  <a:schemeClr val="tx2"/>
                </a:solidFill>
                <a:latin typeface="Arial Black" pitchFamily="34" charset="0"/>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a:lstStyle>
          <a:p>
            <a:pPr defTabSz="914400"/>
            <a:r>
              <a:rPr lang="en-US" b="1"/>
              <a:t>Catalytic hydrodeoxygenation of phenol</a:t>
            </a:r>
            <a:endParaRPr lang="en-US" dirty="0"/>
          </a:p>
        </p:txBody>
      </p:sp>
      <p:sp>
        <p:nvSpPr>
          <p:cNvPr id="3" name="TextBox 2"/>
          <p:cNvSpPr txBox="1"/>
          <p:nvPr/>
        </p:nvSpPr>
        <p:spPr>
          <a:xfrm>
            <a:off x="410357" y="5790432"/>
            <a:ext cx="8330683" cy="840230"/>
          </a:xfrm>
          <a:prstGeom prst="rect">
            <a:avLst/>
          </a:prstGeom>
          <a:noFill/>
        </p:spPr>
        <p:txBody>
          <a:bodyPr wrap="square" rtlCol="0">
            <a:spAutoFit/>
          </a:bodyPr>
          <a:lstStyle/>
          <a:p>
            <a:pPr>
              <a:lnSpc>
                <a:spcPct val="90000"/>
              </a:lnSpc>
            </a:pPr>
            <a:r>
              <a:rPr lang="en-US" dirty="0">
                <a:solidFill>
                  <a:srgbClr val="FF0000"/>
                </a:solidFill>
              </a:rPr>
              <a:t>OH removal</a:t>
            </a:r>
            <a:r>
              <a:rPr lang="en-US" dirty="0"/>
              <a:t>: strength of phenol chemisorption on the surface</a:t>
            </a:r>
          </a:p>
          <a:p>
            <a:pPr>
              <a:lnSpc>
                <a:spcPct val="90000"/>
              </a:lnSpc>
            </a:pPr>
            <a:r>
              <a:rPr lang="en-US" dirty="0">
                <a:solidFill>
                  <a:srgbClr val="FF0000"/>
                </a:solidFill>
              </a:rPr>
              <a:t>Selectivity between the competitive processes of </a:t>
            </a:r>
            <a:r>
              <a:rPr lang="en-US" dirty="0" err="1">
                <a:solidFill>
                  <a:srgbClr val="FF0000"/>
                </a:solidFill>
              </a:rPr>
              <a:t>C</a:t>
            </a:r>
            <a:r>
              <a:rPr lang="en-US" i="1" baseline="-25000" dirty="0" err="1">
                <a:solidFill>
                  <a:srgbClr val="FF0000"/>
                </a:solidFill>
              </a:rPr>
              <a:t>aromatic</a:t>
            </a:r>
            <a:r>
              <a:rPr lang="en-US" dirty="0">
                <a:solidFill>
                  <a:srgbClr val="FF0000"/>
                </a:solidFill>
              </a:rPr>
              <a:t>–O bond cleavage and C6-ring hydrogenation</a:t>
            </a:r>
            <a:r>
              <a:rPr lang="en-US" dirty="0"/>
              <a:t>: reduction in C-O bond cleavage energy</a:t>
            </a:r>
          </a:p>
        </p:txBody>
      </p:sp>
      <p:sp>
        <p:nvSpPr>
          <p:cNvPr id="5" name="Rectangle 4">
            <a:extLst>
              <a:ext uri="{FF2B5EF4-FFF2-40B4-BE49-F238E27FC236}">
                <a16:creationId xmlns:a16="http://schemas.microsoft.com/office/drawing/2014/main" id="{2864A314-2B03-4D42-A970-C79D17E0B905}"/>
              </a:ext>
            </a:extLst>
          </p:cNvPr>
          <p:cNvSpPr/>
          <p:nvPr/>
        </p:nvSpPr>
        <p:spPr>
          <a:xfrm>
            <a:off x="4343400" y="5145208"/>
            <a:ext cx="4267200" cy="646331"/>
          </a:xfrm>
          <a:prstGeom prst="rect">
            <a:avLst/>
          </a:prstGeom>
        </p:spPr>
        <p:txBody>
          <a:bodyPr wrap="square">
            <a:spAutoFit/>
          </a:bodyPr>
          <a:lstStyle/>
          <a:p>
            <a:pPr marL="0" lvl="1" algn="just"/>
            <a:r>
              <a:rPr lang="en-US" sz="1200" dirty="0">
                <a:solidFill>
                  <a:srgbClr val="106636"/>
                </a:solidFill>
              </a:rPr>
              <a:t>Shao, Y. et al. Selective production of </a:t>
            </a:r>
            <a:r>
              <a:rPr lang="en-US" sz="1200" dirty="0" err="1">
                <a:solidFill>
                  <a:srgbClr val="106636"/>
                </a:solidFill>
              </a:rPr>
              <a:t>arenes</a:t>
            </a:r>
            <a:r>
              <a:rPr lang="en-US" sz="1200" dirty="0">
                <a:solidFill>
                  <a:srgbClr val="106636"/>
                </a:solidFill>
              </a:rPr>
              <a:t> via direct lignin upgrading over a niobium-based catalyst. Nat. </a:t>
            </a:r>
            <a:r>
              <a:rPr lang="en-US" sz="1200" dirty="0" err="1">
                <a:solidFill>
                  <a:srgbClr val="106636"/>
                </a:solidFill>
              </a:rPr>
              <a:t>Commun</a:t>
            </a:r>
            <a:r>
              <a:rPr lang="en-US" sz="1200" dirty="0">
                <a:solidFill>
                  <a:srgbClr val="106636"/>
                </a:solidFill>
              </a:rPr>
              <a:t>. 8, 16104 (2017).</a:t>
            </a:r>
          </a:p>
        </p:txBody>
      </p:sp>
    </p:spTree>
    <p:extLst>
      <p:ext uri="{BB962C8B-B14F-4D97-AF65-F5344CB8AC3E}">
        <p14:creationId xmlns:p14="http://schemas.microsoft.com/office/powerpoint/2010/main" val="13120790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385" y="77969"/>
            <a:ext cx="8781650" cy="880369"/>
          </a:xfrm>
        </p:spPr>
        <p:txBody>
          <a:bodyPr/>
          <a:lstStyle/>
          <a:p>
            <a:r>
              <a:rPr lang="en-US" dirty="0"/>
              <a:t>INS signature of confined molecules in </a:t>
            </a:r>
            <a:r>
              <a:rPr lang="en-US" b="1" dirty="0" err="1"/>
              <a:t>Polyoxometalates</a:t>
            </a:r>
            <a:r>
              <a:rPr lang="en-US" b="1" dirty="0"/>
              <a:t> (</a:t>
            </a:r>
            <a:r>
              <a:rPr lang="en-US" dirty="0"/>
              <a:t>POMs)</a:t>
            </a:r>
          </a:p>
        </p:txBody>
      </p:sp>
      <p:sp>
        <p:nvSpPr>
          <p:cNvPr id="3" name="AutoShape 2" descr="Displaying HMB-DAC.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7975" y="942178"/>
            <a:ext cx="5479774" cy="2075573"/>
          </a:xfrm>
          <a:prstGeom prst="rect">
            <a:avLst/>
          </a:prstGeom>
        </p:spPr>
      </p:pic>
      <p:pic>
        <p:nvPicPr>
          <p:cNvPr id="3481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48205"/>
          <a:stretch/>
        </p:blipFill>
        <p:spPr bwMode="auto">
          <a:xfrm>
            <a:off x="4715690" y="3173774"/>
            <a:ext cx="3952599" cy="31955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5843361" y="2617641"/>
            <a:ext cx="3087049" cy="400110"/>
          </a:xfrm>
          <a:prstGeom prst="rect">
            <a:avLst/>
          </a:prstGeom>
        </p:spPr>
        <p:txBody>
          <a:bodyPr wrap="square">
            <a:spAutoFit/>
          </a:bodyPr>
          <a:lstStyle/>
          <a:p>
            <a:pPr marL="0" lvl="1"/>
            <a:r>
              <a:rPr lang="en-US" sz="1000" dirty="0">
                <a:solidFill>
                  <a:srgbClr val="106636"/>
                </a:solidFill>
              </a:rPr>
              <a:t>Panchao Yin*, et al. </a:t>
            </a:r>
            <a:r>
              <a:rPr lang="en-US" sz="1000" i="1" dirty="0">
                <a:solidFill>
                  <a:srgbClr val="106636"/>
                </a:solidFill>
              </a:rPr>
              <a:t>J. Am. Chem. Soc. </a:t>
            </a:r>
            <a:r>
              <a:rPr lang="en-US" sz="1000" b="1" dirty="0">
                <a:solidFill>
                  <a:srgbClr val="106636"/>
                </a:solidFill>
              </a:rPr>
              <a:t>DOI: 10.1021/jacs.5b11465</a:t>
            </a:r>
            <a:r>
              <a:rPr lang="en-US" sz="1000" dirty="0">
                <a:solidFill>
                  <a:srgbClr val="106636"/>
                </a:solidFill>
              </a:rPr>
              <a:t>. </a:t>
            </a:r>
          </a:p>
        </p:txBody>
      </p:sp>
      <p:sp>
        <p:nvSpPr>
          <p:cNvPr id="5" name="Rectangle 4"/>
          <p:cNvSpPr/>
          <p:nvPr/>
        </p:nvSpPr>
        <p:spPr>
          <a:xfrm>
            <a:off x="5769428" y="885997"/>
            <a:ext cx="3374572" cy="1600438"/>
          </a:xfrm>
          <a:prstGeom prst="rect">
            <a:avLst/>
          </a:prstGeom>
        </p:spPr>
        <p:txBody>
          <a:bodyPr wrap="square">
            <a:spAutoFit/>
          </a:bodyPr>
          <a:lstStyle/>
          <a:p>
            <a:r>
              <a:rPr lang="en-US" sz="1400" dirty="0"/>
              <a:t>POMs are a group of well-defined metal-oxide molecular clusters at </a:t>
            </a:r>
            <a:r>
              <a:rPr lang="en-US" sz="1400" dirty="0" err="1"/>
              <a:t>nano</a:t>
            </a:r>
            <a:r>
              <a:rPr lang="en-US" sz="1400" dirty="0"/>
              <a:t>-scale with wide applications in catalysts and magnetically/electronically active materials design. They can be used to encapsulate molecules for various applications, such as drug delivery.</a:t>
            </a:r>
          </a:p>
        </p:txBody>
      </p:sp>
      <p:sp>
        <p:nvSpPr>
          <p:cNvPr id="7" name="TextBox 6"/>
          <p:cNvSpPr txBox="1"/>
          <p:nvPr/>
        </p:nvSpPr>
        <p:spPr>
          <a:xfrm>
            <a:off x="6400800" y="3349487"/>
            <a:ext cx="2126974" cy="840230"/>
          </a:xfrm>
          <a:prstGeom prst="rect">
            <a:avLst/>
          </a:prstGeom>
          <a:noFill/>
        </p:spPr>
        <p:txBody>
          <a:bodyPr wrap="square" rtlCol="0">
            <a:spAutoFit/>
          </a:bodyPr>
          <a:lstStyle/>
          <a:p>
            <a:pPr algn="ctr">
              <a:lnSpc>
                <a:spcPct val="90000"/>
              </a:lnSpc>
            </a:pPr>
            <a:r>
              <a:rPr lang="en-US" dirty="0" err="1"/>
              <a:t>Libration</a:t>
            </a:r>
            <a:r>
              <a:rPr lang="en-US" dirty="0"/>
              <a:t> of confined water molecules</a:t>
            </a:r>
          </a:p>
        </p:txBody>
      </p:sp>
      <p:cxnSp>
        <p:nvCxnSpPr>
          <p:cNvPr id="9" name="Straight Arrow Connector 8"/>
          <p:cNvCxnSpPr/>
          <p:nvPr/>
        </p:nvCxnSpPr>
        <p:spPr>
          <a:xfrm flipH="1">
            <a:off x="6400800" y="4189717"/>
            <a:ext cx="646043" cy="17356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pic>
        <p:nvPicPr>
          <p:cNvPr id="11" name="Picture 10"/>
          <p:cNvPicPr/>
          <p:nvPr/>
        </p:nvPicPr>
        <p:blipFill>
          <a:blip r:embed="rId4" cstate="print">
            <a:extLst>
              <a:ext uri="{28A0092B-C50C-407E-A947-70E740481C1C}">
                <a14:useLocalDpi xmlns:a14="http://schemas.microsoft.com/office/drawing/2010/main" val="0"/>
              </a:ext>
            </a:extLst>
          </a:blip>
          <a:stretch>
            <a:fillRect/>
          </a:stretch>
        </p:blipFill>
        <p:spPr>
          <a:xfrm>
            <a:off x="298083" y="3172597"/>
            <a:ext cx="4166474" cy="3196742"/>
          </a:xfrm>
          <a:prstGeom prst="rect">
            <a:avLst/>
          </a:prstGeom>
        </p:spPr>
      </p:pic>
      <p:sp>
        <p:nvSpPr>
          <p:cNvPr id="10" name="TextBox 9"/>
          <p:cNvSpPr txBox="1"/>
          <p:nvPr/>
        </p:nvSpPr>
        <p:spPr>
          <a:xfrm>
            <a:off x="1850746" y="3496666"/>
            <a:ext cx="2465221" cy="590931"/>
          </a:xfrm>
          <a:prstGeom prst="rect">
            <a:avLst/>
          </a:prstGeom>
          <a:noFill/>
        </p:spPr>
        <p:txBody>
          <a:bodyPr wrap="square" rtlCol="0">
            <a:spAutoFit/>
          </a:bodyPr>
          <a:lstStyle/>
          <a:p>
            <a:pPr algn="ctr">
              <a:lnSpc>
                <a:spcPct val="90000"/>
              </a:lnSpc>
            </a:pPr>
            <a:r>
              <a:rPr lang="en-US" dirty="0"/>
              <a:t>Signature of confined butyric acid</a:t>
            </a:r>
          </a:p>
        </p:txBody>
      </p:sp>
      <p:cxnSp>
        <p:nvCxnSpPr>
          <p:cNvPr id="13" name="Straight Arrow Connector 12"/>
          <p:cNvCxnSpPr/>
          <p:nvPr/>
        </p:nvCxnSpPr>
        <p:spPr>
          <a:xfrm flipH="1">
            <a:off x="2782214" y="4076168"/>
            <a:ext cx="107290" cy="28711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5599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reduction at VISION</a:t>
            </a:r>
          </a:p>
        </p:txBody>
      </p:sp>
      <p:sp>
        <p:nvSpPr>
          <p:cNvPr id="3" name="Content Placeholder 2"/>
          <p:cNvSpPr>
            <a:spLocks noGrp="1"/>
          </p:cNvSpPr>
          <p:nvPr>
            <p:ph idx="1"/>
          </p:nvPr>
        </p:nvSpPr>
        <p:spPr>
          <a:xfrm>
            <a:off x="407352" y="3419535"/>
            <a:ext cx="8229600" cy="2986459"/>
          </a:xfrm>
        </p:spPr>
        <p:txBody>
          <a:bodyPr/>
          <a:lstStyle/>
          <a:p>
            <a:r>
              <a:rPr lang="en-US" sz="2000" dirty="0"/>
              <a:t>Ideally </a:t>
            </a:r>
            <a:r>
              <a:rPr lang="en-US" sz="2000" dirty="0" err="1"/>
              <a:t>Ef</a:t>
            </a:r>
            <a:r>
              <a:rPr lang="en-US" sz="2000" dirty="0"/>
              <a:t> and L2 are constants, but in reality (due to the finite sizes of the sample, analyzer crystal, and detector), each pixel has its own combination of </a:t>
            </a:r>
            <a:r>
              <a:rPr lang="en-US" sz="2000" dirty="0" err="1"/>
              <a:t>Ef</a:t>
            </a:r>
            <a:r>
              <a:rPr lang="en-US" sz="2000" dirty="0"/>
              <a:t> and L2,  such that the energy transfer at a particular pixel should be calculated using its own (</a:t>
            </a:r>
            <a:r>
              <a:rPr lang="en-US" sz="2000" dirty="0" err="1"/>
              <a:t>Ef</a:t>
            </a:r>
            <a:r>
              <a:rPr lang="en-US" sz="2000" dirty="0"/>
              <a:t>, L2).</a:t>
            </a:r>
          </a:p>
          <a:p>
            <a:r>
              <a:rPr lang="en-US" sz="2000" dirty="0"/>
              <a:t>(</a:t>
            </a:r>
            <a:r>
              <a:rPr lang="en-US" sz="2000" dirty="0" err="1"/>
              <a:t>Ef</a:t>
            </a:r>
            <a:r>
              <a:rPr lang="en-US" sz="2000" dirty="0"/>
              <a:t>, L2) for each pixel can be determined/calibrated by identifying and analyzing two known peaks in the spectrum of this pixel</a:t>
            </a:r>
          </a:p>
          <a:p>
            <a:r>
              <a:rPr lang="en-US" sz="2000" dirty="0"/>
              <a:t>14 INS detector banks (13 in place). Each detector bank has 8 tubes, and each tube has 128 pixels (14336 pixels in total).</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Object 4"/>
          <p:cNvGraphicFramePr>
            <a:graphicFrameLocks noChangeAspect="1"/>
          </p:cNvGraphicFramePr>
          <p:nvPr>
            <p:extLst/>
          </p:nvPr>
        </p:nvGraphicFramePr>
        <p:xfrm>
          <a:off x="2133600" y="1219200"/>
          <a:ext cx="3125624" cy="1447800"/>
        </p:xfrm>
        <a:graphic>
          <a:graphicData uri="http://schemas.openxmlformats.org/presentationml/2006/ole">
            <mc:AlternateContent xmlns:mc="http://schemas.openxmlformats.org/markup-compatibility/2006">
              <mc:Choice xmlns:v="urn:schemas-microsoft-com:vml" Requires="v">
                <p:oleObj spid="_x0000_s40990" name="Equation" r:id="rId3" imgW="2197100" imgH="1016000" progId="Equation.DSMT4">
                  <p:embed/>
                </p:oleObj>
              </mc:Choice>
              <mc:Fallback>
                <p:oleObj name="Equation" r:id="rId3" imgW="2197100" imgH="1016000" progId="Equation.DSMT4">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1219200"/>
                        <a:ext cx="3125624" cy="1447800"/>
                      </a:xfrm>
                      <a:prstGeom prst="rect">
                        <a:avLst/>
                      </a:prstGeom>
                      <a:noFill/>
                    </p:spPr>
                  </p:pic>
                </p:oleObj>
              </mc:Fallback>
            </mc:AlternateContent>
          </a:graphicData>
        </a:graphic>
      </p:graphicFrame>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1498" y="152400"/>
            <a:ext cx="3400425" cy="305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cxnSp>
        <p:nvCxnSpPr>
          <p:cNvPr id="8" name="Straight Connector 7">
            <a:extLst>
              <a:ext uri="{FF2B5EF4-FFF2-40B4-BE49-F238E27FC236}">
                <a16:creationId xmlns:a16="http://schemas.microsoft.com/office/drawing/2014/main" id="{56787004-8BE4-42FC-AD88-992E6BF55E3A}"/>
              </a:ext>
            </a:extLst>
          </p:cNvPr>
          <p:cNvCxnSpPr/>
          <p:nvPr/>
        </p:nvCxnSpPr>
        <p:spPr>
          <a:xfrm flipH="1">
            <a:off x="1145136" y="2973936"/>
            <a:ext cx="5853870"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0623B12-FD76-46F9-945A-69EF5690D4F8}"/>
              </a:ext>
            </a:extLst>
          </p:cNvPr>
          <p:cNvSpPr txBox="1"/>
          <p:nvPr/>
        </p:nvSpPr>
        <p:spPr>
          <a:xfrm>
            <a:off x="5409488" y="2632816"/>
            <a:ext cx="709301" cy="341632"/>
          </a:xfrm>
          <a:prstGeom prst="rect">
            <a:avLst/>
          </a:prstGeom>
          <a:noFill/>
        </p:spPr>
        <p:txBody>
          <a:bodyPr wrap="square" rtlCol="0">
            <a:spAutoFit/>
          </a:bodyPr>
          <a:lstStyle/>
          <a:p>
            <a:pPr algn="ctr">
              <a:lnSpc>
                <a:spcPct val="90000"/>
              </a:lnSpc>
            </a:pPr>
            <a:r>
              <a:rPr lang="en-US" dirty="0"/>
              <a:t>L1</a:t>
            </a:r>
          </a:p>
        </p:txBody>
      </p:sp>
      <p:sp>
        <p:nvSpPr>
          <p:cNvPr id="10" name="TextBox 9">
            <a:extLst>
              <a:ext uri="{FF2B5EF4-FFF2-40B4-BE49-F238E27FC236}">
                <a16:creationId xmlns:a16="http://schemas.microsoft.com/office/drawing/2014/main" id="{6C99AAAD-24B2-4E6D-9CC3-80CBCECC8B72}"/>
              </a:ext>
            </a:extLst>
          </p:cNvPr>
          <p:cNvSpPr txBox="1"/>
          <p:nvPr/>
        </p:nvSpPr>
        <p:spPr>
          <a:xfrm>
            <a:off x="7678488" y="327590"/>
            <a:ext cx="1273488" cy="341632"/>
          </a:xfrm>
          <a:prstGeom prst="rect">
            <a:avLst/>
          </a:prstGeom>
          <a:solidFill>
            <a:schemeClr val="bg1"/>
          </a:solidFill>
        </p:spPr>
        <p:txBody>
          <a:bodyPr wrap="square" rtlCol="0">
            <a:spAutoFit/>
          </a:bodyPr>
          <a:lstStyle/>
          <a:p>
            <a:pPr algn="ctr">
              <a:lnSpc>
                <a:spcPct val="90000"/>
              </a:lnSpc>
            </a:pPr>
            <a:r>
              <a:rPr lang="en-US" dirty="0"/>
              <a:t>L+L’=L2</a:t>
            </a:r>
          </a:p>
        </p:txBody>
      </p:sp>
      <p:pic>
        <p:nvPicPr>
          <p:cNvPr id="12" name="Picture 1">
            <a:extLst>
              <a:ext uri="{FF2B5EF4-FFF2-40B4-BE49-F238E27FC236}">
                <a16:creationId xmlns:a16="http://schemas.microsoft.com/office/drawing/2014/main" id="{A4013FB7-2CA2-486D-B4F4-5C4273A1B7E0}"/>
              </a:ext>
            </a:extLst>
          </p:cNvPr>
          <p:cNvPicPr>
            <a:picLocks noChangeAspect="1"/>
          </p:cNvPicPr>
          <p:nvPr/>
        </p:nvPicPr>
        <p:blipFill rotWithShape="1">
          <a:blip r:embed="rId6">
            <a:extLst>
              <a:ext uri="{28A0092B-C50C-407E-A947-70E740481C1C}">
                <a14:useLocalDpi xmlns:a14="http://schemas.microsoft.com/office/drawing/2010/main" val="0"/>
              </a:ext>
            </a:extLst>
          </a:blip>
          <a:srcRect l="58616" r="33476" b="76766"/>
          <a:stretch/>
        </p:blipFill>
        <p:spPr bwMode="auto">
          <a:xfrm>
            <a:off x="6691357" y="991549"/>
            <a:ext cx="871671" cy="1389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72685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E5E38064-D79B-446C-B0A7-E34199AE8D52}"/>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687" y="653917"/>
            <a:ext cx="5468077" cy="3738621"/>
          </a:xfrm>
          <a:prstGeom prst="rect">
            <a:avLst/>
          </a:prstGeom>
          <a:noFill/>
          <a:ln>
            <a:noFill/>
          </a:ln>
          <a:effectLst/>
          <a:extLst/>
        </p:spPr>
      </p:pic>
      <p:sp>
        <p:nvSpPr>
          <p:cNvPr id="2" name="Title 1">
            <a:extLst>
              <a:ext uri="{FF2B5EF4-FFF2-40B4-BE49-F238E27FC236}">
                <a16:creationId xmlns:a16="http://schemas.microsoft.com/office/drawing/2014/main" id="{064768E9-E203-49B3-BC9D-B702617D7972}"/>
              </a:ext>
            </a:extLst>
          </p:cNvPr>
          <p:cNvSpPr>
            <a:spLocks noGrp="1"/>
          </p:cNvSpPr>
          <p:nvPr>
            <p:ph type="title"/>
          </p:nvPr>
        </p:nvSpPr>
        <p:spPr>
          <a:xfrm>
            <a:off x="193385" y="253529"/>
            <a:ext cx="8628678" cy="565155"/>
          </a:xfrm>
        </p:spPr>
        <p:txBody>
          <a:bodyPr/>
          <a:lstStyle/>
          <a:p>
            <a:r>
              <a:rPr lang="en-US" sz="1800" b="1" dirty="0"/>
              <a:t>Neutron characterization of novel tire-derived carbon materials</a:t>
            </a:r>
            <a:br>
              <a:rPr lang="en-US" sz="1800" b="1" dirty="0"/>
            </a:br>
            <a:endParaRPr lang="en-US" sz="1800" dirty="0"/>
          </a:p>
        </p:txBody>
      </p:sp>
      <p:sp>
        <p:nvSpPr>
          <p:cNvPr id="3" name="TextBox 2">
            <a:extLst>
              <a:ext uri="{FF2B5EF4-FFF2-40B4-BE49-F238E27FC236}">
                <a16:creationId xmlns:a16="http://schemas.microsoft.com/office/drawing/2014/main" id="{6EAC72B6-DC58-47E8-A81A-250382633736}"/>
              </a:ext>
            </a:extLst>
          </p:cNvPr>
          <p:cNvSpPr txBox="1"/>
          <p:nvPr/>
        </p:nvSpPr>
        <p:spPr>
          <a:xfrm>
            <a:off x="143331" y="4442459"/>
            <a:ext cx="4506543" cy="1200329"/>
          </a:xfrm>
          <a:prstGeom prst="rect">
            <a:avLst/>
          </a:prstGeom>
          <a:noFill/>
        </p:spPr>
        <p:txBody>
          <a:bodyPr wrap="square" rtlCol="0">
            <a:spAutoFit/>
          </a:bodyPr>
          <a:lstStyle/>
          <a:p>
            <a:r>
              <a:rPr lang="en-US" sz="1200" dirty="0"/>
              <a:t>The relative amount of hydrogen content, the bonding environment of hydrogen, as well as the degree of structural disorder in a group of tire-derived carbon materials are characterized by neutron scattering the computer simulation, shedding light on the electrochemical performance of these novel materials.</a:t>
            </a:r>
          </a:p>
        </p:txBody>
      </p:sp>
      <p:pic>
        <p:nvPicPr>
          <p:cNvPr id="8" name="Picture 7">
            <a:extLst>
              <a:ext uri="{FF2B5EF4-FFF2-40B4-BE49-F238E27FC236}">
                <a16:creationId xmlns:a16="http://schemas.microsoft.com/office/drawing/2014/main" id="{3548E71F-B9C5-4FF6-A6AB-542EF7EA6A8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700065" y="5276669"/>
            <a:ext cx="821895" cy="2117918"/>
          </a:xfrm>
          <a:prstGeom prst="rect">
            <a:avLst/>
          </a:prstGeom>
          <a:noFill/>
          <a:ln>
            <a:noFill/>
          </a:ln>
        </p:spPr>
      </p:pic>
      <p:pic>
        <p:nvPicPr>
          <p:cNvPr id="9" name="Picture 8">
            <a:extLst>
              <a:ext uri="{FF2B5EF4-FFF2-40B4-BE49-F238E27FC236}">
                <a16:creationId xmlns:a16="http://schemas.microsoft.com/office/drawing/2014/main" id="{216E44B9-5ABD-44E2-AB0E-419BAEA047A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rot="5400000">
            <a:off x="7424394" y="4226955"/>
            <a:ext cx="1395249" cy="1812794"/>
          </a:xfrm>
          <a:prstGeom prst="rect">
            <a:avLst/>
          </a:prstGeom>
          <a:noFill/>
          <a:ln>
            <a:noFill/>
          </a:ln>
        </p:spPr>
      </p:pic>
      <p:pic>
        <p:nvPicPr>
          <p:cNvPr id="10" name="Picture 9">
            <a:extLst>
              <a:ext uri="{FF2B5EF4-FFF2-40B4-BE49-F238E27FC236}">
                <a16:creationId xmlns:a16="http://schemas.microsoft.com/office/drawing/2014/main" id="{8011B6DF-4C7C-43FC-8326-590D058AFA6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11749" y="892777"/>
            <a:ext cx="1256267" cy="1360689"/>
          </a:xfrm>
          <a:prstGeom prst="rect">
            <a:avLst/>
          </a:prstGeom>
          <a:noFill/>
          <a:ln>
            <a:noFill/>
          </a:ln>
        </p:spPr>
      </p:pic>
      <p:pic>
        <p:nvPicPr>
          <p:cNvPr id="11" name="Picture 10">
            <a:extLst>
              <a:ext uri="{FF2B5EF4-FFF2-40B4-BE49-F238E27FC236}">
                <a16:creationId xmlns:a16="http://schemas.microsoft.com/office/drawing/2014/main" id="{04A5BBC7-E663-4C26-BC3D-064B19D585C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471878" y="906977"/>
            <a:ext cx="1256266" cy="1323440"/>
          </a:xfrm>
          <a:prstGeom prst="rect">
            <a:avLst/>
          </a:prstGeom>
          <a:noFill/>
          <a:ln>
            <a:noFill/>
          </a:ln>
        </p:spPr>
      </p:pic>
      <p:pic>
        <p:nvPicPr>
          <p:cNvPr id="12" name="Picture 11">
            <a:extLst>
              <a:ext uri="{FF2B5EF4-FFF2-40B4-BE49-F238E27FC236}">
                <a16:creationId xmlns:a16="http://schemas.microsoft.com/office/drawing/2014/main" id="{A8DA0647-7FA6-491B-AF15-BD75477B6332}"/>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783805" y="2755613"/>
            <a:ext cx="1237619" cy="1323441"/>
          </a:xfrm>
          <a:prstGeom prst="rect">
            <a:avLst/>
          </a:prstGeom>
          <a:noFill/>
          <a:ln>
            <a:noFill/>
          </a:ln>
        </p:spPr>
      </p:pic>
      <p:pic>
        <p:nvPicPr>
          <p:cNvPr id="13" name="Picture 12">
            <a:extLst>
              <a:ext uri="{FF2B5EF4-FFF2-40B4-BE49-F238E27FC236}">
                <a16:creationId xmlns:a16="http://schemas.microsoft.com/office/drawing/2014/main" id="{F439FF5B-1273-4B90-830C-80929048162E}"/>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623647" y="4440301"/>
            <a:ext cx="1098790" cy="1179571"/>
          </a:xfrm>
          <a:prstGeom prst="rect">
            <a:avLst/>
          </a:prstGeom>
          <a:noFill/>
          <a:ln>
            <a:noFill/>
          </a:ln>
        </p:spPr>
      </p:pic>
      <p:pic>
        <p:nvPicPr>
          <p:cNvPr id="14" name="Picture 13">
            <a:extLst>
              <a:ext uri="{FF2B5EF4-FFF2-40B4-BE49-F238E27FC236}">
                <a16:creationId xmlns:a16="http://schemas.microsoft.com/office/drawing/2014/main" id="{483EFC25-9EAE-4D1B-AEC0-0FD54D3F558E}"/>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497601" y="2693455"/>
            <a:ext cx="1285544" cy="1151922"/>
          </a:xfrm>
          <a:prstGeom prst="rect">
            <a:avLst/>
          </a:prstGeom>
          <a:noFill/>
          <a:ln>
            <a:noFill/>
          </a:ln>
        </p:spPr>
      </p:pic>
      <p:sp>
        <p:nvSpPr>
          <p:cNvPr id="15" name="TextBox 14">
            <a:extLst>
              <a:ext uri="{FF2B5EF4-FFF2-40B4-BE49-F238E27FC236}">
                <a16:creationId xmlns:a16="http://schemas.microsoft.com/office/drawing/2014/main" id="{618F76CA-A847-4EB2-9A1B-BF405EE7413D}"/>
              </a:ext>
            </a:extLst>
          </p:cNvPr>
          <p:cNvSpPr txBox="1"/>
          <p:nvPr/>
        </p:nvSpPr>
        <p:spPr>
          <a:xfrm>
            <a:off x="802105" y="1449981"/>
            <a:ext cx="214030" cy="276999"/>
          </a:xfrm>
          <a:prstGeom prst="rect">
            <a:avLst/>
          </a:prstGeom>
          <a:noFill/>
        </p:spPr>
        <p:txBody>
          <a:bodyPr wrap="square" rtlCol="0">
            <a:spAutoFit/>
          </a:bodyPr>
          <a:lstStyle/>
          <a:p>
            <a:r>
              <a:rPr lang="en-US" sz="1200" dirty="0"/>
              <a:t>A</a:t>
            </a:r>
          </a:p>
        </p:txBody>
      </p:sp>
      <p:sp>
        <p:nvSpPr>
          <p:cNvPr id="16" name="TextBox 15">
            <a:extLst>
              <a:ext uri="{FF2B5EF4-FFF2-40B4-BE49-F238E27FC236}">
                <a16:creationId xmlns:a16="http://schemas.microsoft.com/office/drawing/2014/main" id="{65D4B84A-A8A2-4D5F-BEA8-A305C0C8D55A}"/>
              </a:ext>
            </a:extLst>
          </p:cNvPr>
          <p:cNvSpPr txBox="1"/>
          <p:nvPr/>
        </p:nvSpPr>
        <p:spPr>
          <a:xfrm>
            <a:off x="925777" y="1431596"/>
            <a:ext cx="287258" cy="276999"/>
          </a:xfrm>
          <a:prstGeom prst="rect">
            <a:avLst/>
          </a:prstGeom>
          <a:noFill/>
        </p:spPr>
        <p:txBody>
          <a:bodyPr wrap="none" rtlCol="0">
            <a:spAutoFit/>
          </a:bodyPr>
          <a:lstStyle/>
          <a:p>
            <a:r>
              <a:rPr lang="en-US" sz="1200" dirty="0"/>
              <a:t>B</a:t>
            </a:r>
          </a:p>
        </p:txBody>
      </p:sp>
      <p:sp>
        <p:nvSpPr>
          <p:cNvPr id="17" name="TextBox 16">
            <a:extLst>
              <a:ext uri="{FF2B5EF4-FFF2-40B4-BE49-F238E27FC236}">
                <a16:creationId xmlns:a16="http://schemas.microsoft.com/office/drawing/2014/main" id="{06B30CB9-BFB5-4F23-8F40-B96488828046}"/>
              </a:ext>
            </a:extLst>
          </p:cNvPr>
          <p:cNvSpPr txBox="1"/>
          <p:nvPr/>
        </p:nvSpPr>
        <p:spPr>
          <a:xfrm>
            <a:off x="1069406" y="1368124"/>
            <a:ext cx="295274" cy="276999"/>
          </a:xfrm>
          <a:prstGeom prst="rect">
            <a:avLst/>
          </a:prstGeom>
          <a:noFill/>
        </p:spPr>
        <p:txBody>
          <a:bodyPr wrap="none" rtlCol="0">
            <a:spAutoFit/>
          </a:bodyPr>
          <a:lstStyle/>
          <a:p>
            <a:r>
              <a:rPr lang="en-US" sz="1200" dirty="0"/>
              <a:t>C</a:t>
            </a:r>
          </a:p>
        </p:txBody>
      </p:sp>
      <p:sp>
        <p:nvSpPr>
          <p:cNvPr id="18" name="TextBox 17">
            <a:extLst>
              <a:ext uri="{FF2B5EF4-FFF2-40B4-BE49-F238E27FC236}">
                <a16:creationId xmlns:a16="http://schemas.microsoft.com/office/drawing/2014/main" id="{82AB839A-25F1-4E05-BB0F-0807F0FBCDA3}"/>
              </a:ext>
            </a:extLst>
          </p:cNvPr>
          <p:cNvSpPr txBox="1"/>
          <p:nvPr/>
        </p:nvSpPr>
        <p:spPr>
          <a:xfrm>
            <a:off x="1390532" y="1285948"/>
            <a:ext cx="295274" cy="276999"/>
          </a:xfrm>
          <a:prstGeom prst="rect">
            <a:avLst/>
          </a:prstGeom>
          <a:noFill/>
        </p:spPr>
        <p:txBody>
          <a:bodyPr wrap="none" rtlCol="0">
            <a:spAutoFit/>
          </a:bodyPr>
          <a:lstStyle/>
          <a:p>
            <a:r>
              <a:rPr lang="en-US" sz="1200" dirty="0"/>
              <a:t>D</a:t>
            </a:r>
          </a:p>
        </p:txBody>
      </p:sp>
      <p:sp>
        <p:nvSpPr>
          <p:cNvPr id="19" name="TextBox 18">
            <a:extLst>
              <a:ext uri="{FF2B5EF4-FFF2-40B4-BE49-F238E27FC236}">
                <a16:creationId xmlns:a16="http://schemas.microsoft.com/office/drawing/2014/main" id="{2003AD31-7FD4-437F-9AB9-90AC2917B483}"/>
              </a:ext>
            </a:extLst>
          </p:cNvPr>
          <p:cNvSpPr txBox="1"/>
          <p:nvPr/>
        </p:nvSpPr>
        <p:spPr>
          <a:xfrm>
            <a:off x="1074160" y="1708595"/>
            <a:ext cx="287258" cy="276999"/>
          </a:xfrm>
          <a:prstGeom prst="rect">
            <a:avLst/>
          </a:prstGeom>
          <a:noFill/>
        </p:spPr>
        <p:txBody>
          <a:bodyPr wrap="none" rtlCol="0">
            <a:spAutoFit/>
          </a:bodyPr>
          <a:lstStyle/>
          <a:p>
            <a:r>
              <a:rPr lang="en-US" sz="1200" dirty="0"/>
              <a:t>E</a:t>
            </a:r>
          </a:p>
        </p:txBody>
      </p:sp>
      <p:sp>
        <p:nvSpPr>
          <p:cNvPr id="20" name="TextBox 19">
            <a:extLst>
              <a:ext uri="{FF2B5EF4-FFF2-40B4-BE49-F238E27FC236}">
                <a16:creationId xmlns:a16="http://schemas.microsoft.com/office/drawing/2014/main" id="{D8B96BDF-7D39-40DD-9907-8C058B576B38}"/>
              </a:ext>
            </a:extLst>
          </p:cNvPr>
          <p:cNvSpPr txBox="1"/>
          <p:nvPr/>
        </p:nvSpPr>
        <p:spPr>
          <a:xfrm>
            <a:off x="934538" y="2108983"/>
            <a:ext cx="279244" cy="276999"/>
          </a:xfrm>
          <a:prstGeom prst="rect">
            <a:avLst/>
          </a:prstGeom>
          <a:noFill/>
        </p:spPr>
        <p:txBody>
          <a:bodyPr wrap="none" rtlCol="0">
            <a:spAutoFit/>
          </a:bodyPr>
          <a:lstStyle/>
          <a:p>
            <a:r>
              <a:rPr lang="en-US" sz="1200" dirty="0"/>
              <a:t>F</a:t>
            </a:r>
          </a:p>
        </p:txBody>
      </p:sp>
      <p:sp>
        <p:nvSpPr>
          <p:cNvPr id="21" name="TextBox 20">
            <a:extLst>
              <a:ext uri="{FF2B5EF4-FFF2-40B4-BE49-F238E27FC236}">
                <a16:creationId xmlns:a16="http://schemas.microsoft.com/office/drawing/2014/main" id="{ABDA11AB-221F-4A2E-9E94-82B37B124F0F}"/>
              </a:ext>
            </a:extLst>
          </p:cNvPr>
          <p:cNvSpPr txBox="1"/>
          <p:nvPr/>
        </p:nvSpPr>
        <p:spPr>
          <a:xfrm>
            <a:off x="1231956" y="2147945"/>
            <a:ext cx="304892" cy="276999"/>
          </a:xfrm>
          <a:prstGeom prst="rect">
            <a:avLst/>
          </a:prstGeom>
          <a:noFill/>
        </p:spPr>
        <p:txBody>
          <a:bodyPr wrap="none" rtlCol="0">
            <a:spAutoFit/>
          </a:bodyPr>
          <a:lstStyle/>
          <a:p>
            <a:r>
              <a:rPr lang="en-US" sz="1200" dirty="0"/>
              <a:t>G</a:t>
            </a:r>
          </a:p>
        </p:txBody>
      </p:sp>
      <p:sp>
        <p:nvSpPr>
          <p:cNvPr id="22" name="TextBox 21">
            <a:extLst>
              <a:ext uri="{FF2B5EF4-FFF2-40B4-BE49-F238E27FC236}">
                <a16:creationId xmlns:a16="http://schemas.microsoft.com/office/drawing/2014/main" id="{7B3FAC58-D200-43FC-9CF5-770035BB6C6F}"/>
              </a:ext>
            </a:extLst>
          </p:cNvPr>
          <p:cNvSpPr txBox="1"/>
          <p:nvPr/>
        </p:nvSpPr>
        <p:spPr>
          <a:xfrm>
            <a:off x="5823826" y="488626"/>
            <a:ext cx="1410964" cy="307777"/>
          </a:xfrm>
          <a:prstGeom prst="rect">
            <a:avLst/>
          </a:prstGeom>
          <a:noFill/>
        </p:spPr>
        <p:txBody>
          <a:bodyPr wrap="none" rtlCol="0">
            <a:spAutoFit/>
          </a:bodyPr>
          <a:lstStyle/>
          <a:p>
            <a:r>
              <a:rPr lang="en-US" sz="1400" dirty="0"/>
              <a:t>A: CH2 twisting</a:t>
            </a:r>
          </a:p>
        </p:txBody>
      </p:sp>
      <p:sp>
        <p:nvSpPr>
          <p:cNvPr id="23" name="TextBox 22">
            <a:extLst>
              <a:ext uri="{FF2B5EF4-FFF2-40B4-BE49-F238E27FC236}">
                <a16:creationId xmlns:a16="http://schemas.microsoft.com/office/drawing/2014/main" id="{12A5BD22-F0E3-4FD1-B66C-3C5667FDCAF3}"/>
              </a:ext>
            </a:extLst>
          </p:cNvPr>
          <p:cNvSpPr txBox="1"/>
          <p:nvPr/>
        </p:nvSpPr>
        <p:spPr>
          <a:xfrm>
            <a:off x="7352317" y="505454"/>
            <a:ext cx="1479892" cy="307777"/>
          </a:xfrm>
          <a:prstGeom prst="rect">
            <a:avLst/>
          </a:prstGeom>
          <a:noFill/>
        </p:spPr>
        <p:txBody>
          <a:bodyPr wrap="none" rtlCol="0">
            <a:spAutoFit/>
          </a:bodyPr>
          <a:lstStyle/>
          <a:p>
            <a:r>
              <a:rPr lang="en-US" sz="1400" dirty="0"/>
              <a:t>B: CH2 wagging</a:t>
            </a:r>
          </a:p>
        </p:txBody>
      </p:sp>
      <p:sp>
        <p:nvSpPr>
          <p:cNvPr id="24" name="TextBox 23">
            <a:extLst>
              <a:ext uri="{FF2B5EF4-FFF2-40B4-BE49-F238E27FC236}">
                <a16:creationId xmlns:a16="http://schemas.microsoft.com/office/drawing/2014/main" id="{A8C9BD1C-F046-478E-805B-D7C3EBFC01BE}"/>
              </a:ext>
            </a:extLst>
          </p:cNvPr>
          <p:cNvSpPr txBox="1"/>
          <p:nvPr/>
        </p:nvSpPr>
        <p:spPr>
          <a:xfrm>
            <a:off x="5470185" y="2350284"/>
            <a:ext cx="1808508" cy="307777"/>
          </a:xfrm>
          <a:prstGeom prst="rect">
            <a:avLst/>
          </a:prstGeom>
          <a:noFill/>
        </p:spPr>
        <p:txBody>
          <a:bodyPr wrap="none" rtlCol="0">
            <a:spAutoFit/>
          </a:bodyPr>
          <a:lstStyle/>
          <a:p>
            <a:r>
              <a:rPr lang="en-US" sz="1400" dirty="0"/>
              <a:t>C: CH2/CH3 rocking</a:t>
            </a:r>
          </a:p>
        </p:txBody>
      </p:sp>
      <p:sp>
        <p:nvSpPr>
          <p:cNvPr id="25" name="TextBox 24">
            <a:extLst>
              <a:ext uri="{FF2B5EF4-FFF2-40B4-BE49-F238E27FC236}">
                <a16:creationId xmlns:a16="http://schemas.microsoft.com/office/drawing/2014/main" id="{779305DE-32A5-481A-B837-A0B0D35B8391}"/>
              </a:ext>
            </a:extLst>
          </p:cNvPr>
          <p:cNvSpPr txBox="1"/>
          <p:nvPr/>
        </p:nvSpPr>
        <p:spPr>
          <a:xfrm>
            <a:off x="4335233" y="4128975"/>
            <a:ext cx="1867819" cy="307777"/>
          </a:xfrm>
          <a:prstGeom prst="rect">
            <a:avLst/>
          </a:prstGeom>
          <a:noFill/>
        </p:spPr>
        <p:txBody>
          <a:bodyPr wrap="none" rtlCol="0">
            <a:spAutoFit/>
          </a:bodyPr>
          <a:lstStyle/>
          <a:p>
            <a:r>
              <a:rPr lang="en-US" sz="1400" dirty="0"/>
              <a:t>D: CH2/CH3 bending</a:t>
            </a:r>
          </a:p>
        </p:txBody>
      </p:sp>
      <p:sp>
        <p:nvSpPr>
          <p:cNvPr id="26" name="TextBox 25">
            <a:extLst>
              <a:ext uri="{FF2B5EF4-FFF2-40B4-BE49-F238E27FC236}">
                <a16:creationId xmlns:a16="http://schemas.microsoft.com/office/drawing/2014/main" id="{276EF9A9-2519-4533-B3F4-10B013F1AF79}"/>
              </a:ext>
            </a:extLst>
          </p:cNvPr>
          <p:cNvSpPr txBox="1"/>
          <p:nvPr/>
        </p:nvSpPr>
        <p:spPr>
          <a:xfrm>
            <a:off x="7410175" y="2363177"/>
            <a:ext cx="1479892" cy="307777"/>
          </a:xfrm>
          <a:prstGeom prst="rect">
            <a:avLst/>
          </a:prstGeom>
          <a:noFill/>
        </p:spPr>
        <p:txBody>
          <a:bodyPr wrap="none" rtlCol="0">
            <a:spAutoFit/>
          </a:bodyPr>
          <a:lstStyle/>
          <a:p>
            <a:r>
              <a:rPr lang="en-US" sz="1400" dirty="0"/>
              <a:t>E: SOH bending</a:t>
            </a:r>
          </a:p>
        </p:txBody>
      </p:sp>
      <p:sp>
        <p:nvSpPr>
          <p:cNvPr id="27" name="TextBox 26">
            <a:extLst>
              <a:ext uri="{FF2B5EF4-FFF2-40B4-BE49-F238E27FC236}">
                <a16:creationId xmlns:a16="http://schemas.microsoft.com/office/drawing/2014/main" id="{4493E4B2-26C2-4244-B917-CFAC718E4981}"/>
              </a:ext>
            </a:extLst>
          </p:cNvPr>
          <p:cNvSpPr txBox="1"/>
          <p:nvPr/>
        </p:nvSpPr>
        <p:spPr>
          <a:xfrm>
            <a:off x="5823826" y="5291770"/>
            <a:ext cx="1494876" cy="523220"/>
          </a:xfrm>
          <a:prstGeom prst="rect">
            <a:avLst/>
          </a:prstGeom>
          <a:noFill/>
        </p:spPr>
        <p:txBody>
          <a:bodyPr wrap="square" rtlCol="0">
            <a:spAutoFit/>
          </a:bodyPr>
          <a:lstStyle/>
          <a:p>
            <a:r>
              <a:rPr lang="en-US" sz="1400" dirty="0"/>
              <a:t>F: CH out-of-plane bending</a:t>
            </a:r>
          </a:p>
        </p:txBody>
      </p:sp>
      <p:sp>
        <p:nvSpPr>
          <p:cNvPr id="28" name="TextBox 27">
            <a:extLst>
              <a:ext uri="{FF2B5EF4-FFF2-40B4-BE49-F238E27FC236}">
                <a16:creationId xmlns:a16="http://schemas.microsoft.com/office/drawing/2014/main" id="{103E93D1-FDBB-4FB1-9895-C7FCE5AC410A}"/>
              </a:ext>
            </a:extLst>
          </p:cNvPr>
          <p:cNvSpPr txBox="1"/>
          <p:nvPr/>
        </p:nvSpPr>
        <p:spPr>
          <a:xfrm>
            <a:off x="7088629" y="4129791"/>
            <a:ext cx="2055371" cy="307777"/>
          </a:xfrm>
          <a:prstGeom prst="rect">
            <a:avLst/>
          </a:prstGeom>
          <a:noFill/>
        </p:spPr>
        <p:txBody>
          <a:bodyPr wrap="none" rtlCol="0">
            <a:spAutoFit/>
          </a:bodyPr>
          <a:lstStyle/>
          <a:p>
            <a:r>
              <a:rPr lang="en-US" sz="1400" dirty="0"/>
              <a:t>G: CH in-plane bending</a:t>
            </a:r>
          </a:p>
        </p:txBody>
      </p:sp>
      <p:sp>
        <p:nvSpPr>
          <p:cNvPr id="30" name="Rectangle 29">
            <a:extLst>
              <a:ext uri="{FF2B5EF4-FFF2-40B4-BE49-F238E27FC236}">
                <a16:creationId xmlns:a16="http://schemas.microsoft.com/office/drawing/2014/main" id="{3C6C8D0C-730A-471D-B9C3-644DF680E03C}"/>
              </a:ext>
            </a:extLst>
          </p:cNvPr>
          <p:cNvSpPr/>
          <p:nvPr/>
        </p:nvSpPr>
        <p:spPr>
          <a:xfrm>
            <a:off x="144233" y="5814990"/>
            <a:ext cx="4191000" cy="769441"/>
          </a:xfrm>
          <a:prstGeom prst="rect">
            <a:avLst/>
          </a:prstGeom>
        </p:spPr>
        <p:txBody>
          <a:bodyPr wrap="square">
            <a:spAutoFit/>
          </a:bodyPr>
          <a:lstStyle/>
          <a:p>
            <a:pPr marL="0" lvl="1" algn="just"/>
            <a:r>
              <a:rPr lang="en-US" sz="1100" dirty="0">
                <a:solidFill>
                  <a:srgbClr val="106636"/>
                </a:solidFill>
                <a:cs typeface="Arial" panose="020B0604020202020204" pitchFamily="34" charset="0"/>
              </a:rPr>
              <a:t>Li, Y., Cheng, Y., Daemen, L.L., Veith, G.M., Levine, A.M., Lee, R.J., Mahurin, S.M., Dai, S., Naskar, A.K., Paranthaman, M.P., “Neutron vibrational spectroscopic studies of novel tire-derived carbon materials. Phys. Chem. Chem. Phys., 2017, 19, 22256.</a:t>
            </a:r>
          </a:p>
        </p:txBody>
      </p:sp>
    </p:spTree>
    <p:extLst>
      <p:ext uri="{BB962C8B-B14F-4D97-AF65-F5344CB8AC3E}">
        <p14:creationId xmlns:p14="http://schemas.microsoft.com/office/powerpoint/2010/main" val="22479303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38951-7844-4676-B7C8-E28A5ECF65C1}"/>
              </a:ext>
            </a:extLst>
          </p:cNvPr>
          <p:cNvSpPr>
            <a:spLocks noGrp="1"/>
          </p:cNvSpPr>
          <p:nvPr>
            <p:ph type="title"/>
          </p:nvPr>
        </p:nvSpPr>
        <p:spPr>
          <a:xfrm>
            <a:off x="4730" y="54398"/>
            <a:ext cx="8628678" cy="722762"/>
          </a:xfrm>
        </p:spPr>
        <p:txBody>
          <a:bodyPr/>
          <a:lstStyle/>
          <a:p>
            <a:r>
              <a:rPr lang="en-US" sz="2400" dirty="0"/>
              <a:t>First evidence of Ce-H formation on CeO</a:t>
            </a:r>
            <a:r>
              <a:rPr lang="en-US" sz="2400" baseline="-25000" dirty="0"/>
              <a:t>2</a:t>
            </a:r>
            <a:br>
              <a:rPr lang="en-US" sz="2400" baseline="-25000" dirty="0"/>
            </a:br>
            <a:endParaRPr lang="en-US" sz="2400" dirty="0"/>
          </a:p>
        </p:txBody>
      </p:sp>
      <p:pic>
        <p:nvPicPr>
          <p:cNvPr id="4" name="Picture 3">
            <a:extLst>
              <a:ext uri="{FF2B5EF4-FFF2-40B4-BE49-F238E27FC236}">
                <a16:creationId xmlns:a16="http://schemas.microsoft.com/office/drawing/2014/main" id="{7F4102B9-FAD8-4D32-AFAA-B3183E4ECE4D}"/>
              </a:ext>
            </a:extLst>
          </p:cNvPr>
          <p:cNvPicPr>
            <a:picLocks noChangeAspect="1"/>
          </p:cNvPicPr>
          <p:nvPr/>
        </p:nvPicPr>
        <p:blipFill rotWithShape="1">
          <a:blip r:embed="rId2"/>
          <a:srcRect b="4620"/>
          <a:stretch/>
        </p:blipFill>
        <p:spPr>
          <a:xfrm>
            <a:off x="72960" y="3386710"/>
            <a:ext cx="4642673" cy="3153506"/>
          </a:xfrm>
          <a:prstGeom prst="rect">
            <a:avLst/>
          </a:prstGeom>
        </p:spPr>
      </p:pic>
      <p:pic>
        <p:nvPicPr>
          <p:cNvPr id="5" name="Picture 4">
            <a:extLst>
              <a:ext uri="{FF2B5EF4-FFF2-40B4-BE49-F238E27FC236}">
                <a16:creationId xmlns:a16="http://schemas.microsoft.com/office/drawing/2014/main" id="{5708D197-B431-45D6-8563-F9F30BC876F5}"/>
              </a:ext>
            </a:extLst>
          </p:cNvPr>
          <p:cNvPicPr>
            <a:picLocks noChangeAspect="1"/>
          </p:cNvPicPr>
          <p:nvPr/>
        </p:nvPicPr>
        <p:blipFill rotWithShape="1">
          <a:blip r:embed="rId3"/>
          <a:srcRect t="7555" b="5796"/>
          <a:stretch/>
        </p:blipFill>
        <p:spPr>
          <a:xfrm>
            <a:off x="94857" y="425694"/>
            <a:ext cx="5225357" cy="3224402"/>
          </a:xfrm>
          <a:prstGeom prst="rect">
            <a:avLst/>
          </a:prstGeom>
        </p:spPr>
      </p:pic>
      <p:sp>
        <p:nvSpPr>
          <p:cNvPr id="7" name="TextBox 6">
            <a:extLst>
              <a:ext uri="{FF2B5EF4-FFF2-40B4-BE49-F238E27FC236}">
                <a16:creationId xmlns:a16="http://schemas.microsoft.com/office/drawing/2014/main" id="{63B637F2-0AB2-4054-A226-030015C7D424}"/>
              </a:ext>
            </a:extLst>
          </p:cNvPr>
          <p:cNvSpPr txBox="1"/>
          <p:nvPr/>
        </p:nvSpPr>
        <p:spPr>
          <a:xfrm>
            <a:off x="2878636" y="1569766"/>
            <a:ext cx="2689899" cy="646331"/>
          </a:xfrm>
          <a:prstGeom prst="rect">
            <a:avLst/>
          </a:prstGeom>
          <a:noFill/>
        </p:spPr>
        <p:txBody>
          <a:bodyPr wrap="square" rtlCol="0">
            <a:spAutoFit/>
          </a:bodyPr>
          <a:lstStyle/>
          <a:p>
            <a:r>
              <a:rPr lang="en-US" sz="1800" dirty="0"/>
              <a:t>Difference spectrum (reacted - unreacted)</a:t>
            </a:r>
          </a:p>
        </p:txBody>
      </p:sp>
      <p:sp>
        <p:nvSpPr>
          <p:cNvPr id="8" name="TextBox 7">
            <a:extLst>
              <a:ext uri="{FF2B5EF4-FFF2-40B4-BE49-F238E27FC236}">
                <a16:creationId xmlns:a16="http://schemas.microsoft.com/office/drawing/2014/main" id="{D781125C-87AA-47B4-B7C9-7A20EEC9BFF0}"/>
              </a:ext>
            </a:extLst>
          </p:cNvPr>
          <p:cNvSpPr txBox="1"/>
          <p:nvPr/>
        </p:nvSpPr>
        <p:spPr>
          <a:xfrm>
            <a:off x="1299778" y="1233631"/>
            <a:ext cx="1388842" cy="369332"/>
          </a:xfrm>
          <a:prstGeom prst="rect">
            <a:avLst/>
          </a:prstGeom>
          <a:noFill/>
        </p:spPr>
        <p:txBody>
          <a:bodyPr wrap="none" rtlCol="0">
            <a:spAutoFit/>
          </a:bodyPr>
          <a:lstStyle/>
          <a:p>
            <a:r>
              <a:rPr lang="en-US" sz="1800" dirty="0"/>
              <a:t>Surface Ce-H</a:t>
            </a:r>
          </a:p>
        </p:txBody>
      </p:sp>
      <p:sp>
        <p:nvSpPr>
          <p:cNvPr id="9" name="TextBox 8">
            <a:extLst>
              <a:ext uri="{FF2B5EF4-FFF2-40B4-BE49-F238E27FC236}">
                <a16:creationId xmlns:a16="http://schemas.microsoft.com/office/drawing/2014/main" id="{466BEDB4-5C9C-4892-8BDD-C751BB411A44}"/>
              </a:ext>
            </a:extLst>
          </p:cNvPr>
          <p:cNvSpPr txBox="1"/>
          <p:nvPr/>
        </p:nvSpPr>
        <p:spPr>
          <a:xfrm>
            <a:off x="1721770" y="1499726"/>
            <a:ext cx="1095172" cy="369332"/>
          </a:xfrm>
          <a:prstGeom prst="rect">
            <a:avLst/>
          </a:prstGeom>
          <a:noFill/>
        </p:spPr>
        <p:txBody>
          <a:bodyPr wrap="none" rtlCol="0">
            <a:spAutoFit/>
          </a:bodyPr>
          <a:lstStyle/>
          <a:p>
            <a:r>
              <a:rPr lang="en-US" sz="1800" dirty="0"/>
              <a:t>Bulk Ce-H</a:t>
            </a:r>
          </a:p>
        </p:txBody>
      </p:sp>
      <p:cxnSp>
        <p:nvCxnSpPr>
          <p:cNvPr id="10" name="Straight Arrow Connector 9">
            <a:extLst>
              <a:ext uri="{FF2B5EF4-FFF2-40B4-BE49-F238E27FC236}">
                <a16:creationId xmlns:a16="http://schemas.microsoft.com/office/drawing/2014/main" id="{7AEE2FF8-007C-4D8A-8BBF-10F7AFCB7017}"/>
              </a:ext>
            </a:extLst>
          </p:cNvPr>
          <p:cNvCxnSpPr/>
          <p:nvPr/>
        </p:nvCxnSpPr>
        <p:spPr>
          <a:xfrm flipH="1">
            <a:off x="1007636" y="1403139"/>
            <a:ext cx="279113" cy="176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21840FA4-388B-492B-81B2-AD0374756374}"/>
              </a:ext>
            </a:extLst>
          </p:cNvPr>
          <p:cNvCxnSpPr/>
          <p:nvPr/>
        </p:nvCxnSpPr>
        <p:spPr>
          <a:xfrm flipH="1">
            <a:off x="1934046" y="1796072"/>
            <a:ext cx="25656" cy="1937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96DACB88-247A-4D16-934E-A850626D341C}"/>
              </a:ext>
            </a:extLst>
          </p:cNvPr>
          <p:cNvSpPr txBox="1"/>
          <p:nvPr/>
        </p:nvSpPr>
        <p:spPr>
          <a:xfrm>
            <a:off x="1044047" y="3904736"/>
            <a:ext cx="1269899" cy="307777"/>
          </a:xfrm>
          <a:prstGeom prst="rect">
            <a:avLst/>
          </a:prstGeom>
          <a:noFill/>
        </p:spPr>
        <p:txBody>
          <a:bodyPr wrap="none" rtlCol="0">
            <a:spAutoFit/>
          </a:bodyPr>
          <a:lstStyle/>
          <a:p>
            <a:r>
              <a:rPr lang="en-US" sz="1400" dirty="0"/>
              <a:t>Surface Ce-H</a:t>
            </a:r>
          </a:p>
        </p:txBody>
      </p:sp>
      <p:sp>
        <p:nvSpPr>
          <p:cNvPr id="13" name="TextBox 12">
            <a:extLst>
              <a:ext uri="{FF2B5EF4-FFF2-40B4-BE49-F238E27FC236}">
                <a16:creationId xmlns:a16="http://schemas.microsoft.com/office/drawing/2014/main" id="{5A1CD743-B512-4325-8F10-3A457415A1AB}"/>
              </a:ext>
            </a:extLst>
          </p:cNvPr>
          <p:cNvSpPr txBox="1"/>
          <p:nvPr/>
        </p:nvSpPr>
        <p:spPr>
          <a:xfrm>
            <a:off x="1026460" y="4173778"/>
            <a:ext cx="1002197" cy="307777"/>
          </a:xfrm>
          <a:prstGeom prst="rect">
            <a:avLst/>
          </a:prstGeom>
          <a:noFill/>
        </p:spPr>
        <p:txBody>
          <a:bodyPr wrap="none" rtlCol="0">
            <a:spAutoFit/>
          </a:bodyPr>
          <a:lstStyle/>
          <a:p>
            <a:r>
              <a:rPr lang="en-US" sz="1400" dirty="0"/>
              <a:t>Bulk Ce-H</a:t>
            </a:r>
          </a:p>
        </p:txBody>
      </p:sp>
      <p:cxnSp>
        <p:nvCxnSpPr>
          <p:cNvPr id="14" name="Straight Arrow Connector 13">
            <a:extLst>
              <a:ext uri="{FF2B5EF4-FFF2-40B4-BE49-F238E27FC236}">
                <a16:creationId xmlns:a16="http://schemas.microsoft.com/office/drawing/2014/main" id="{345F9C8F-8CCC-4BB7-98FD-737B6A8AF15C}"/>
              </a:ext>
            </a:extLst>
          </p:cNvPr>
          <p:cNvCxnSpPr/>
          <p:nvPr/>
        </p:nvCxnSpPr>
        <p:spPr>
          <a:xfrm flipH="1">
            <a:off x="769095" y="4078284"/>
            <a:ext cx="279113" cy="1763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4C169C85-8E3C-4C1F-80F0-8A629513CDEB}"/>
              </a:ext>
            </a:extLst>
          </p:cNvPr>
          <p:cNvCxnSpPr/>
          <p:nvPr/>
        </p:nvCxnSpPr>
        <p:spPr>
          <a:xfrm flipH="1">
            <a:off x="1394825" y="4467153"/>
            <a:ext cx="25656" cy="1937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40061AEA-587D-421C-892F-5F2312081901}"/>
              </a:ext>
            </a:extLst>
          </p:cNvPr>
          <p:cNvSpPr txBox="1"/>
          <p:nvPr/>
        </p:nvSpPr>
        <p:spPr>
          <a:xfrm>
            <a:off x="4733220" y="3724766"/>
            <a:ext cx="4450310" cy="2585323"/>
          </a:xfrm>
          <a:prstGeom prst="rect">
            <a:avLst/>
          </a:prstGeom>
          <a:noFill/>
        </p:spPr>
        <p:txBody>
          <a:bodyPr wrap="square" rtlCol="0">
            <a:spAutoFit/>
          </a:bodyPr>
          <a:lstStyle/>
          <a:p>
            <a:r>
              <a:rPr lang="en-US" dirty="0"/>
              <a:t>Inelastic neutron scattering, combined with computer simulation, provides first direct evidence for the presence and conversion of surface and bulk Ce-H when ceria interacts with hydrogen. This is a key step to understand the hydrogen activation mechanism and in turn the hydrogenation performance of this material.</a:t>
            </a:r>
          </a:p>
        </p:txBody>
      </p:sp>
      <p:pic>
        <p:nvPicPr>
          <p:cNvPr id="17" name="Picture 16">
            <a:extLst>
              <a:ext uri="{FF2B5EF4-FFF2-40B4-BE49-F238E27FC236}">
                <a16:creationId xmlns:a16="http://schemas.microsoft.com/office/drawing/2014/main" id="{D10F77D9-071E-40E1-9993-782D43AADE69}"/>
              </a:ext>
            </a:extLst>
          </p:cNvPr>
          <p:cNvPicPr>
            <a:picLocks noChangeAspect="1"/>
          </p:cNvPicPr>
          <p:nvPr/>
        </p:nvPicPr>
        <p:blipFill>
          <a:blip r:embed="rId4"/>
          <a:stretch>
            <a:fillRect/>
          </a:stretch>
        </p:blipFill>
        <p:spPr>
          <a:xfrm>
            <a:off x="7836259" y="486634"/>
            <a:ext cx="1009425" cy="1364673"/>
          </a:xfrm>
          <a:prstGeom prst="rect">
            <a:avLst/>
          </a:prstGeom>
        </p:spPr>
      </p:pic>
      <p:pic>
        <p:nvPicPr>
          <p:cNvPr id="18" name="Picture 17">
            <a:extLst>
              <a:ext uri="{FF2B5EF4-FFF2-40B4-BE49-F238E27FC236}">
                <a16:creationId xmlns:a16="http://schemas.microsoft.com/office/drawing/2014/main" id="{F4BD7D22-8CED-4912-8578-FA30B5DA102D}"/>
              </a:ext>
            </a:extLst>
          </p:cNvPr>
          <p:cNvPicPr>
            <a:picLocks noChangeAspect="1"/>
          </p:cNvPicPr>
          <p:nvPr/>
        </p:nvPicPr>
        <p:blipFill>
          <a:blip r:embed="rId5"/>
          <a:stretch>
            <a:fillRect/>
          </a:stretch>
        </p:blipFill>
        <p:spPr>
          <a:xfrm>
            <a:off x="5342111" y="486634"/>
            <a:ext cx="959182" cy="1455455"/>
          </a:xfrm>
          <a:prstGeom prst="rect">
            <a:avLst/>
          </a:prstGeom>
        </p:spPr>
      </p:pic>
      <p:sp>
        <p:nvSpPr>
          <p:cNvPr id="19" name="TextBox 18">
            <a:extLst>
              <a:ext uri="{FF2B5EF4-FFF2-40B4-BE49-F238E27FC236}">
                <a16:creationId xmlns:a16="http://schemas.microsoft.com/office/drawing/2014/main" id="{E629B43A-54BC-4871-996D-A7D5160CDA8F}"/>
              </a:ext>
            </a:extLst>
          </p:cNvPr>
          <p:cNvSpPr txBox="1"/>
          <p:nvPr/>
        </p:nvSpPr>
        <p:spPr>
          <a:xfrm>
            <a:off x="6918657" y="1222727"/>
            <a:ext cx="930280" cy="584775"/>
          </a:xfrm>
          <a:prstGeom prst="rect">
            <a:avLst/>
          </a:prstGeom>
          <a:noFill/>
        </p:spPr>
        <p:txBody>
          <a:bodyPr wrap="square" rtlCol="0">
            <a:spAutoFit/>
          </a:bodyPr>
          <a:lstStyle/>
          <a:p>
            <a:r>
              <a:rPr lang="en-US" sz="1600" dirty="0"/>
              <a:t>Surface Ce-H</a:t>
            </a:r>
          </a:p>
        </p:txBody>
      </p:sp>
      <p:sp>
        <p:nvSpPr>
          <p:cNvPr id="20" name="TextBox 19">
            <a:extLst>
              <a:ext uri="{FF2B5EF4-FFF2-40B4-BE49-F238E27FC236}">
                <a16:creationId xmlns:a16="http://schemas.microsoft.com/office/drawing/2014/main" id="{7A18EB9B-854E-4E80-B4F5-8FE276E09957}"/>
              </a:ext>
            </a:extLst>
          </p:cNvPr>
          <p:cNvSpPr txBox="1"/>
          <p:nvPr/>
        </p:nvSpPr>
        <p:spPr>
          <a:xfrm>
            <a:off x="6301293" y="520739"/>
            <a:ext cx="1082504" cy="584775"/>
          </a:xfrm>
          <a:prstGeom prst="rect">
            <a:avLst/>
          </a:prstGeom>
          <a:noFill/>
        </p:spPr>
        <p:txBody>
          <a:bodyPr wrap="square" rtlCol="0">
            <a:spAutoFit/>
          </a:bodyPr>
          <a:lstStyle/>
          <a:p>
            <a:r>
              <a:rPr lang="en-US" sz="1600" dirty="0"/>
              <a:t>Surface O-H</a:t>
            </a:r>
          </a:p>
        </p:txBody>
      </p:sp>
      <p:sp>
        <p:nvSpPr>
          <p:cNvPr id="21" name="TextBox 20">
            <a:extLst>
              <a:ext uri="{FF2B5EF4-FFF2-40B4-BE49-F238E27FC236}">
                <a16:creationId xmlns:a16="http://schemas.microsoft.com/office/drawing/2014/main" id="{C6AD366B-334D-458D-BB4E-DE3B3AEA9174}"/>
              </a:ext>
            </a:extLst>
          </p:cNvPr>
          <p:cNvSpPr txBox="1"/>
          <p:nvPr/>
        </p:nvSpPr>
        <p:spPr>
          <a:xfrm>
            <a:off x="5342111" y="1892932"/>
            <a:ext cx="3486132" cy="1492716"/>
          </a:xfrm>
          <a:prstGeom prst="rect">
            <a:avLst/>
          </a:prstGeom>
          <a:noFill/>
        </p:spPr>
        <p:txBody>
          <a:bodyPr wrap="square" rtlCol="0">
            <a:spAutoFit/>
          </a:bodyPr>
          <a:lstStyle/>
          <a:p>
            <a:pPr algn="just"/>
            <a:r>
              <a:rPr lang="en-US" sz="1300" dirty="0">
                <a:solidFill>
                  <a:srgbClr val="106636"/>
                </a:solidFill>
              </a:rPr>
              <a:t>Wu, Zili; Cheng, Yongqiang; Tao, Franklin (Feng); Daemen, Luke; Foo, Guo Shiou; Nguyen, Luan; Zhang, </a:t>
            </a:r>
            <a:r>
              <a:rPr lang="en-US" sz="1300" dirty="0" err="1">
                <a:solidFill>
                  <a:srgbClr val="106636"/>
                </a:solidFill>
              </a:rPr>
              <a:t>Xiaoyan</a:t>
            </a:r>
            <a:r>
              <a:rPr lang="en-US" sz="1300" dirty="0">
                <a:solidFill>
                  <a:srgbClr val="106636"/>
                </a:solidFill>
              </a:rPr>
              <a:t>; Beste, Ariana; Ramirez-Cuesta, Anibal. “Direct neutron spectroscopy observation of cerium hydride species on a cerium oxide catalyst” </a:t>
            </a:r>
            <a:r>
              <a:rPr lang="en-US" sz="1300" b="1" i="1" dirty="0">
                <a:solidFill>
                  <a:srgbClr val="106636"/>
                </a:solidFill>
              </a:rPr>
              <a:t>J. Am. Chem. Soc</a:t>
            </a:r>
            <a:r>
              <a:rPr lang="en-US" sz="1300" dirty="0">
                <a:solidFill>
                  <a:srgbClr val="106636"/>
                </a:solidFill>
              </a:rPr>
              <a:t>. 2017, </a:t>
            </a:r>
            <a:r>
              <a:rPr lang="en-US" sz="1300" i="1" dirty="0">
                <a:solidFill>
                  <a:srgbClr val="106636"/>
                </a:solidFill>
              </a:rPr>
              <a:t>DOI: 10.1021/jacs.7b05492</a:t>
            </a:r>
            <a:r>
              <a:rPr lang="en-US" sz="1300" dirty="0">
                <a:solidFill>
                  <a:srgbClr val="106636"/>
                </a:solidFill>
              </a:rPr>
              <a:t>.</a:t>
            </a:r>
          </a:p>
        </p:txBody>
      </p:sp>
    </p:spTree>
    <p:extLst>
      <p:ext uri="{BB962C8B-B14F-4D97-AF65-F5344CB8AC3E}">
        <p14:creationId xmlns:p14="http://schemas.microsoft.com/office/powerpoint/2010/main" val="4072380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2,5-diiodothiophene</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797668"/>
            <a:ext cx="7391400" cy="55275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9812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2,5-diiodothiophene: VISION</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685800"/>
            <a:ext cx="7696200" cy="60475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44932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3" name="Chart 2"/>
          <p:cNvGraphicFramePr>
            <a:graphicFrameLocks/>
          </p:cNvGraphicFramePr>
          <p:nvPr>
            <p:extLst/>
          </p:nvPr>
        </p:nvGraphicFramePr>
        <p:xfrm>
          <a:off x="0" y="0"/>
          <a:ext cx="91440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33473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3" name="Chart 2"/>
          <p:cNvGraphicFramePr>
            <a:graphicFrameLocks/>
          </p:cNvGraphicFramePr>
          <p:nvPr>
            <p:extLst/>
          </p:nvPr>
        </p:nvGraphicFramePr>
        <p:xfrm>
          <a:off x="0" y="0"/>
          <a:ext cx="9144000" cy="685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84618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1204" y="177114"/>
            <a:ext cx="8229600" cy="877163"/>
          </a:xfrm>
        </p:spPr>
        <p:txBody>
          <a:bodyPr/>
          <a:lstStyle/>
          <a:p>
            <a:r>
              <a:rPr lang="en-US" dirty="0"/>
              <a:t>Using Mantid and the (</a:t>
            </a:r>
            <a:r>
              <a:rPr lang="en-US" dirty="0" err="1"/>
              <a:t>Ef</a:t>
            </a:r>
            <a:r>
              <a:rPr lang="en-US" dirty="0"/>
              <a:t>, L2) table to reduce VISION data</a:t>
            </a:r>
          </a:p>
        </p:txBody>
      </p:sp>
      <p:sp>
        <p:nvSpPr>
          <p:cNvPr id="3" name="Content Placeholder 2"/>
          <p:cNvSpPr>
            <a:spLocks noGrp="1"/>
          </p:cNvSpPr>
          <p:nvPr>
            <p:ph idx="1"/>
          </p:nvPr>
        </p:nvSpPr>
        <p:spPr>
          <a:xfrm>
            <a:off x="111203" y="1126622"/>
            <a:ext cx="8759331" cy="5406608"/>
          </a:xfrm>
        </p:spPr>
        <p:txBody>
          <a:bodyPr/>
          <a:lstStyle/>
          <a:p>
            <a:r>
              <a:rPr lang="en-US" sz="2000" dirty="0"/>
              <a:t>Mantid has a fixed </a:t>
            </a:r>
            <a:r>
              <a:rPr lang="en-US" sz="2000" dirty="0" err="1"/>
              <a:t>Ef</a:t>
            </a:r>
            <a:r>
              <a:rPr lang="en-US" sz="2000" dirty="0"/>
              <a:t> and L2 for all pixels.</a:t>
            </a:r>
          </a:p>
          <a:p>
            <a:r>
              <a:rPr lang="en-US" sz="2000" dirty="0"/>
              <a:t>We need to use our calibrated (</a:t>
            </a:r>
            <a:r>
              <a:rPr lang="en-US" sz="2000" dirty="0" err="1"/>
              <a:t>Ef</a:t>
            </a:r>
            <a:r>
              <a:rPr lang="en-US" sz="2000" dirty="0"/>
              <a:t>’, L2’) table for each individual pixel</a:t>
            </a:r>
          </a:p>
          <a:p>
            <a:endParaRPr lang="en-US" sz="2000" dirty="0"/>
          </a:p>
          <a:p>
            <a:r>
              <a:rPr lang="en-US" sz="2000" dirty="0"/>
              <a:t>To solve this issue, we use an effective </a:t>
            </a:r>
            <a:r>
              <a:rPr lang="en-US" sz="2000" dirty="0" err="1"/>
              <a:t>Ef</a:t>
            </a:r>
            <a:r>
              <a:rPr lang="en-US" sz="2000" dirty="0"/>
              <a:t>’’ defined as</a:t>
            </a:r>
          </a:p>
          <a:p>
            <a:endParaRPr lang="en-US" sz="2000" dirty="0"/>
          </a:p>
          <a:p>
            <a:endParaRPr lang="en-US" sz="2000" dirty="0"/>
          </a:p>
          <a:p>
            <a:r>
              <a:rPr lang="en-US" sz="2000" dirty="0"/>
              <a:t>Extract spectrum on each pixel, plug </a:t>
            </a:r>
            <a:r>
              <a:rPr lang="en-US" sz="2000" dirty="0" err="1"/>
              <a:t>Ef</a:t>
            </a:r>
            <a:r>
              <a:rPr lang="en-US" sz="2000" dirty="0"/>
              <a:t>’’ into </a:t>
            </a:r>
            <a:r>
              <a:rPr lang="en-US" sz="2000" dirty="0" err="1"/>
              <a:t>ConvertUnits</a:t>
            </a:r>
            <a:r>
              <a:rPr lang="en-US" sz="2000" dirty="0"/>
              <a:t>(), we have the correct initial energy, and error in final energy can be fixed.</a:t>
            </a:r>
          </a:p>
          <a:p>
            <a:endParaRPr lang="en-US" sz="2000" dirty="0"/>
          </a:p>
          <a:p>
            <a:endParaRPr lang="en-US" sz="2000" dirty="0"/>
          </a:p>
          <a:p>
            <a:endParaRPr lang="en-US" sz="2000" dirty="0"/>
          </a:p>
          <a:p>
            <a:r>
              <a:rPr lang="en-US" sz="2000" dirty="0" err="1"/>
              <a:t>ConvertUnits</a:t>
            </a:r>
            <a:r>
              <a:rPr lang="en-US" sz="2000" dirty="0"/>
              <a:t> can to be more flexible to allow user-provided parameters</a:t>
            </a:r>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Object 4"/>
          <p:cNvGraphicFramePr>
            <a:graphicFrameLocks noChangeAspect="1"/>
          </p:cNvGraphicFramePr>
          <p:nvPr>
            <p:extLst>
              <p:ext uri="{D42A27DB-BD31-4B8C-83A1-F6EECF244321}">
                <p14:modId xmlns:p14="http://schemas.microsoft.com/office/powerpoint/2010/main" val="3092394932"/>
              </p:ext>
            </p:extLst>
          </p:nvPr>
        </p:nvGraphicFramePr>
        <p:xfrm>
          <a:off x="7067185" y="1997769"/>
          <a:ext cx="1965611" cy="894981"/>
        </p:xfrm>
        <a:graphic>
          <a:graphicData uri="http://schemas.openxmlformats.org/presentationml/2006/ole">
            <mc:AlternateContent xmlns:mc="http://schemas.openxmlformats.org/markup-compatibility/2006">
              <mc:Choice xmlns:v="urn:schemas-microsoft-com:vml" Requires="v">
                <p:oleObj spid="_x0000_s42106" name="Equation" r:id="rId3" imgW="2235200" imgH="1016000" progId="Equation.DSMT4">
                  <p:embed/>
                </p:oleObj>
              </mc:Choice>
              <mc:Fallback>
                <p:oleObj name="Equation" r:id="rId3" imgW="2235200" imgH="1016000" progId="Equation.DSMT4">
                  <p:embed/>
                  <p:pic>
                    <p:nvPicPr>
                      <p:cNvPr id="5"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67185" y="1997769"/>
                        <a:ext cx="1965611" cy="894981"/>
                      </a:xfrm>
                      <a:prstGeom prst="rect">
                        <a:avLst/>
                      </a:prstGeom>
                      <a:noFill/>
                    </p:spPr>
                  </p:pic>
                </p:oleObj>
              </mc:Fallback>
            </mc:AlternateContent>
          </a:graphicData>
        </a:graphic>
      </p:graphicFrame>
      <p:sp>
        <p:nvSpPr>
          <p:cNvPr id="6"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586599669"/>
              </p:ext>
            </p:extLst>
          </p:nvPr>
        </p:nvGraphicFramePr>
        <p:xfrm>
          <a:off x="4386262" y="2892750"/>
          <a:ext cx="1780442" cy="685800"/>
        </p:xfrm>
        <a:graphic>
          <a:graphicData uri="http://schemas.openxmlformats.org/presentationml/2006/ole">
            <mc:AlternateContent xmlns:mc="http://schemas.openxmlformats.org/markup-compatibility/2006">
              <mc:Choice xmlns:v="urn:schemas-microsoft-com:vml" Requires="v">
                <p:oleObj spid="_x0000_s42107" name="Equation" r:id="rId5" imgW="1282700" imgH="495300" progId="Equation.DSMT4">
                  <p:embed/>
                </p:oleObj>
              </mc:Choice>
              <mc:Fallback>
                <p:oleObj name="Equation" r:id="rId5" imgW="1282700" imgH="495300" progId="Equation.DSMT4">
                  <p:embed/>
                  <p:pic>
                    <p:nvPicPr>
                      <p:cNvPr id="7"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86262" y="2892750"/>
                        <a:ext cx="1780442" cy="685800"/>
                      </a:xfrm>
                      <a:prstGeom prst="rect">
                        <a:avLst/>
                      </a:prstGeom>
                      <a:noFill/>
                      <a:extLst/>
                    </p:spPr>
                  </p:pic>
                </p:oleObj>
              </mc:Fallback>
            </mc:AlternateContent>
          </a:graphicData>
        </a:graphic>
      </p:graphicFrame>
      <p:sp>
        <p:nvSpPr>
          <p:cNvPr id="8" name="Rectangle 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 name="Object 8"/>
          <p:cNvGraphicFramePr>
            <a:graphicFrameLocks noChangeAspect="1"/>
          </p:cNvGraphicFramePr>
          <p:nvPr>
            <p:extLst>
              <p:ext uri="{D42A27DB-BD31-4B8C-83A1-F6EECF244321}">
                <p14:modId xmlns:p14="http://schemas.microsoft.com/office/powerpoint/2010/main" val="2947879194"/>
              </p:ext>
            </p:extLst>
          </p:nvPr>
        </p:nvGraphicFramePr>
        <p:xfrm>
          <a:off x="2590799" y="2844258"/>
          <a:ext cx="1371601" cy="734291"/>
        </p:xfrm>
        <a:graphic>
          <a:graphicData uri="http://schemas.openxmlformats.org/presentationml/2006/ole">
            <mc:AlternateContent xmlns:mc="http://schemas.openxmlformats.org/markup-compatibility/2006">
              <mc:Choice xmlns:v="urn:schemas-microsoft-com:vml" Requires="v">
                <p:oleObj spid="_x0000_s42108" name="Equation" r:id="rId7" imgW="939800" imgH="508000" progId="Equation.DSMT4">
                  <p:embed/>
                </p:oleObj>
              </mc:Choice>
              <mc:Fallback>
                <p:oleObj name="Equation" r:id="rId7" imgW="939800" imgH="508000" progId="Equation.DSMT4">
                  <p:embed/>
                  <p:pic>
                    <p:nvPicPr>
                      <p:cNvPr id="9"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0799" y="2844258"/>
                        <a:ext cx="1371601" cy="734291"/>
                      </a:xfrm>
                      <a:prstGeom prst="rect">
                        <a:avLst/>
                      </a:prstGeom>
                      <a:noFill/>
                      <a:extLst/>
                    </p:spPr>
                  </p:pic>
                </p:oleObj>
              </mc:Fallback>
            </mc:AlternateContent>
          </a:graphicData>
        </a:graphic>
      </p:graphicFrame>
      <p:sp>
        <p:nvSpPr>
          <p:cNvPr id="10" name="Rectangle 8"/>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1" name="Object 10"/>
          <p:cNvGraphicFramePr>
            <a:graphicFrameLocks noChangeAspect="1"/>
          </p:cNvGraphicFramePr>
          <p:nvPr>
            <p:extLst>
              <p:ext uri="{D42A27DB-BD31-4B8C-83A1-F6EECF244321}">
                <p14:modId xmlns:p14="http://schemas.microsoft.com/office/powerpoint/2010/main" val="3515972057"/>
              </p:ext>
            </p:extLst>
          </p:nvPr>
        </p:nvGraphicFramePr>
        <p:xfrm>
          <a:off x="2590800" y="4553480"/>
          <a:ext cx="3276600" cy="1123706"/>
        </p:xfrm>
        <a:graphic>
          <a:graphicData uri="http://schemas.openxmlformats.org/presentationml/2006/ole">
            <mc:AlternateContent xmlns:mc="http://schemas.openxmlformats.org/markup-compatibility/2006">
              <mc:Choice xmlns:v="urn:schemas-microsoft-com:vml" Requires="v">
                <p:oleObj spid="_x0000_s42109" name="Equation" r:id="rId9" imgW="2971800" imgH="1016000" progId="Equation.DSMT4">
                  <p:embed/>
                </p:oleObj>
              </mc:Choice>
              <mc:Fallback>
                <p:oleObj name="Equation" r:id="rId9" imgW="2971800" imgH="1016000" progId="Equation.DSMT4">
                  <p:embed/>
                  <p:pic>
                    <p:nvPicPr>
                      <p:cNvPr id="11"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90800" y="4553480"/>
                        <a:ext cx="3276600" cy="1123706"/>
                      </a:xfrm>
                      <a:prstGeom prst="rect">
                        <a:avLst/>
                      </a:prstGeom>
                      <a:noFill/>
                    </p:spPr>
                  </p:pic>
                </p:oleObj>
              </mc:Fallback>
            </mc:AlternateContent>
          </a:graphicData>
        </a:graphic>
      </p:graphicFrame>
      <p:sp>
        <p:nvSpPr>
          <p:cNvPr id="12" name="Rectangle 11"/>
          <p:cNvSpPr/>
          <p:nvPr/>
        </p:nvSpPr>
        <p:spPr>
          <a:xfrm>
            <a:off x="2971800" y="4553480"/>
            <a:ext cx="2057400" cy="1143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181600" y="4934480"/>
            <a:ext cx="685800" cy="381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2918630"/>
      </p:ext>
    </p:extLst>
  </p:cSld>
  <p:clrMapOvr>
    <a:masterClrMapping/>
  </p:clrMapOvr>
</p:sld>
</file>

<file path=ppt/theme/theme1.xml><?xml version="1.0" encoding="utf-8"?>
<a:theme xmlns:a="http://schemas.openxmlformats.org/drawingml/2006/main" name="CEMD_highlights_August2014">
  <a:themeElements>
    <a:clrScheme name="ORNL Corporate Palette 140501">
      <a:dk1>
        <a:sysClr val="windowText" lastClr="000000"/>
      </a:dk1>
      <a:lt1>
        <a:sysClr val="window" lastClr="FFFFFF"/>
      </a:lt1>
      <a:dk2>
        <a:srgbClr val="1E7640"/>
      </a:dk2>
      <a:lt2>
        <a:srgbClr val="FFFFFF"/>
      </a:lt2>
      <a:accent1>
        <a:srgbClr val="0070B9"/>
      </a:accent1>
      <a:accent2>
        <a:srgbClr val="84B641"/>
      </a:accent2>
      <a:accent3>
        <a:srgbClr val="DE762D"/>
      </a:accent3>
      <a:accent4>
        <a:srgbClr val="00BDDD"/>
      </a:accent4>
      <a:accent5>
        <a:srgbClr val="A03123"/>
      </a:accent5>
      <a:accent6>
        <a:srgbClr val="FFCD00"/>
      </a:accent6>
      <a:hlink>
        <a:srgbClr val="0070B9"/>
      </a:hlink>
      <a:folHlink>
        <a:srgbClr val="1E7640"/>
      </a:folHlink>
    </a:clrScheme>
    <a:fontScheme name="ORNL 2013">
      <a:majorFont>
        <a:latin typeface="Arial Black"/>
        <a:ea typeface=""/>
        <a:cs typeface=""/>
      </a:majorFont>
      <a:minorFont>
        <a:latin typeface="Arial"/>
        <a:ea typeface=""/>
        <a:cs typeface=""/>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accent1"/>
          </a:solidFill>
        </a:ln>
        <a:effectLst/>
        <a:scene3d>
          <a:camera prst="orthographicFront">
            <a:rot lat="0" lon="0" rev="0"/>
          </a:camera>
          <a:lightRig rig="balanced" dir="t">
            <a:rot lat="0" lon="0" rev="0"/>
          </a:lightRig>
        </a:scene3d>
        <a:sp3d>
          <a:contourClr>
            <a:schemeClr val="lt1"/>
          </a:contourClr>
        </a:sp3d>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a:lnSpc>
            <a:spcPct val="90000"/>
          </a:lnSpc>
          <a:defRPr dirty="0" smtClean="0">
            <a:solidFill>
              <a:schemeClr val="tx1"/>
            </a:solidFill>
          </a:defRPr>
        </a:defPPr>
      </a:lstStyle>
      <a:style>
        <a:lnRef idx="0">
          <a:schemeClr val="accent1"/>
        </a:lnRef>
        <a:fillRef idx="3">
          <a:schemeClr val="accent1"/>
        </a:fillRef>
        <a:effectRef idx="3">
          <a:schemeClr val="accent1"/>
        </a:effectRef>
        <a:fontRef idx="minor">
          <a:schemeClr val="lt1"/>
        </a:fontRef>
      </a:style>
    </a:spDef>
    <a:txDef>
      <a:spPr>
        <a:noFill/>
      </a:spPr>
      <a:bodyPr wrap="none" rtlCol="0">
        <a:spAutoFit/>
      </a:bodyPr>
      <a:lstStyle>
        <a:defPPr algn="ctr">
          <a:lnSpc>
            <a:spcPct val="90000"/>
          </a:lnSpc>
          <a:defRPr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CEMD_highlights_August2014.thmx</Template>
  <TotalTime>10938</TotalTime>
  <Words>3259</Words>
  <Application>Microsoft Office PowerPoint</Application>
  <PresentationFormat>On-screen Show (4:3)</PresentationFormat>
  <Paragraphs>399</Paragraphs>
  <Slides>41</Slides>
  <Notes>3</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50" baseType="lpstr">
      <vt:lpstr>Arial</vt:lpstr>
      <vt:lpstr>Arial Black</vt:lpstr>
      <vt:lpstr>Arial Narrow</vt:lpstr>
      <vt:lpstr>Calibri</vt:lpstr>
      <vt:lpstr>Comic Sans MS</vt:lpstr>
      <vt:lpstr>Symbol</vt:lpstr>
      <vt:lpstr>Times New Roman</vt:lpstr>
      <vt:lpstr>CEMD_highlights_August2014</vt:lpstr>
      <vt:lpstr>Equation</vt:lpstr>
      <vt:lpstr>Data analysis, DFT modeling, and INS simulation at VISION</vt:lpstr>
      <vt:lpstr>The VISION instrument</vt:lpstr>
      <vt:lpstr>High throughput: INS in minutes</vt:lpstr>
      <vt:lpstr>Data reduction at VISION</vt:lpstr>
      <vt:lpstr>2,5-diiodothiophene</vt:lpstr>
      <vt:lpstr>2,5-diiodothiophene: VISION</vt:lpstr>
      <vt:lpstr>PowerPoint Presentation</vt:lpstr>
      <vt:lpstr>PowerPoint Presentation</vt:lpstr>
      <vt:lpstr>Using Mantid and the (Ef, L2) table to reduce VISION data</vt:lpstr>
      <vt:lpstr>VISION data processing scripts and algorithms</vt:lpstr>
      <vt:lpstr>PowerPoint Presentation</vt:lpstr>
      <vt:lpstr>Integrated modeling for data interpretation</vt:lpstr>
      <vt:lpstr>VirtuES helped users to make decisions on-the-fly</vt:lpstr>
      <vt:lpstr>VirtuES helped users to make decisions on-the-fly</vt:lpstr>
      <vt:lpstr>VirtuES helped to obtain insight from the experimental data</vt:lpstr>
      <vt:lpstr>Install OCLIMAX (with Docker running)</vt:lpstr>
      <vt:lpstr>Convert your files to OCLIMAX input file</vt:lpstr>
      <vt:lpstr>Run OCLIMAX</vt:lpstr>
      <vt:lpstr>Parameters for OCLIMAX calculation</vt:lpstr>
      <vt:lpstr>PowerPoint Presentation</vt:lpstr>
      <vt:lpstr>NOTT-V MOF and CO2 adsorption</vt:lpstr>
      <vt:lpstr>Hydrogen in a “simple” molecular solid: Beyond DFT and harmonic approximation</vt:lpstr>
      <vt:lpstr>Solid NH3 vs NH3 in MOF</vt:lpstr>
      <vt:lpstr>Hydrogen in proton conductors</vt:lpstr>
      <vt:lpstr>Hydrogen in proton conductors</vt:lpstr>
      <vt:lpstr>Aluminum</vt:lpstr>
      <vt:lpstr>Graphite</vt:lpstr>
      <vt:lpstr>Graphite</vt:lpstr>
      <vt:lpstr>PowerPoint Presentation</vt:lpstr>
      <vt:lpstr>Peak fitting: elastic peak</vt:lpstr>
      <vt:lpstr>Peak fitting: inelastic peak</vt:lpstr>
      <vt:lpstr>Fitting the Ef and L2 curves</vt:lpstr>
      <vt:lpstr>Before and after calibration: elastic line</vt:lpstr>
      <vt:lpstr>Integrated modeling: peak assignment and data interpretation</vt:lpstr>
      <vt:lpstr>Integrated modeling: peak assignment and data interpretation</vt:lpstr>
      <vt:lpstr>Observing the breathing phenomena  in a nano-metal-organic-framework with neutrons</vt:lpstr>
      <vt:lpstr>Catalytic hydrodeoxygenation of phenol</vt:lpstr>
      <vt:lpstr>PowerPoint Presentation</vt:lpstr>
      <vt:lpstr>INS signature of confined molecules in Polyoxometalates (POMs)</vt:lpstr>
      <vt:lpstr>Neutron characterization of novel tire-derived carbon materials </vt:lpstr>
      <vt:lpstr>First evidence of Ce-H formation on CeO2 </vt:lpstr>
    </vt:vector>
  </TitlesOfParts>
  <Company>ORNL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Neutron Vibrational Spectroscopy  "Through the Looking Glass: Watching atomic dynamics with neutrons and numbers</dc:title>
  <dc:creator>Ramirez-Cuesta, Anibal J.</dc:creator>
  <cp:lastModifiedBy>Cheng, Yongqiang</cp:lastModifiedBy>
  <cp:revision>238</cp:revision>
  <cp:lastPrinted>2015-06-24T19:08:19Z</cp:lastPrinted>
  <dcterms:created xsi:type="dcterms:W3CDTF">2015-06-22T15:42:09Z</dcterms:created>
  <dcterms:modified xsi:type="dcterms:W3CDTF">2018-01-29T16:45:33Z</dcterms:modified>
</cp:coreProperties>
</file>